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6"/>
  </p:notesMasterIdLst>
  <p:sldIdLst>
    <p:sldId id="256" r:id="rId2"/>
    <p:sldId id="282" r:id="rId3"/>
    <p:sldId id="311" r:id="rId4"/>
    <p:sldId id="312" r:id="rId5"/>
    <p:sldId id="313" r:id="rId6"/>
    <p:sldId id="278" r:id="rId7"/>
    <p:sldId id="283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6" r:id="rId16"/>
    <p:sldId id="307" r:id="rId17"/>
    <p:sldId id="284" r:id="rId18"/>
    <p:sldId id="305" r:id="rId19"/>
    <p:sldId id="308" r:id="rId20"/>
    <p:sldId id="309" r:id="rId21"/>
    <p:sldId id="310" r:id="rId22"/>
    <p:sldId id="285" r:id="rId23"/>
    <p:sldId id="292" r:id="rId24"/>
    <p:sldId id="29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3411"/>
    <a:srgbClr val="33CC33"/>
    <a:srgbClr val="F2947A"/>
    <a:srgbClr val="ED6641"/>
    <a:srgbClr val="E94417"/>
    <a:srgbClr val="541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8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2680" y="-12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2CCC5-4220-4F85-BFDD-16A04F68EC7C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27140B60-9611-4003-8EE9-456080C60301}">
      <dgm:prSet phldrT="[Testo]"/>
      <dgm:spPr/>
      <dgm:t>
        <a:bodyPr/>
        <a:lstStyle/>
        <a:p>
          <a:r>
            <a:rPr lang="it-IT" dirty="0" smtClean="0"/>
            <a:t>LESSON 1</a:t>
          </a:r>
          <a:endParaRPr lang="it-IT" dirty="0"/>
        </a:p>
      </dgm:t>
    </dgm:pt>
    <dgm:pt modelId="{E657695B-3A5A-4A60-AC92-804B87445C33}" type="parTrans" cxnId="{2C6FBE5D-27D6-498C-A406-1068D579A95E}">
      <dgm:prSet/>
      <dgm:spPr/>
      <dgm:t>
        <a:bodyPr/>
        <a:lstStyle/>
        <a:p>
          <a:endParaRPr lang="it-IT"/>
        </a:p>
      </dgm:t>
    </dgm:pt>
    <dgm:pt modelId="{10843FFF-D1D0-419B-988D-F6BB15FAFA3B}" type="sibTrans" cxnId="{2C6FBE5D-27D6-498C-A406-1068D579A95E}">
      <dgm:prSet/>
      <dgm:spPr/>
      <dgm:t>
        <a:bodyPr/>
        <a:lstStyle/>
        <a:p>
          <a:endParaRPr lang="it-IT"/>
        </a:p>
      </dgm:t>
    </dgm:pt>
    <dgm:pt modelId="{FE2D3C7F-033A-479E-8C8A-7CB58316C774}">
      <dgm:prSet phldrT="[Testo]"/>
      <dgm:spPr/>
      <dgm:t>
        <a:bodyPr/>
        <a:lstStyle/>
        <a:p>
          <a:r>
            <a:rPr lang="it-IT" dirty="0" smtClean="0"/>
            <a:t>LESSON 2</a:t>
          </a:r>
          <a:endParaRPr lang="it-IT" dirty="0"/>
        </a:p>
      </dgm:t>
    </dgm:pt>
    <dgm:pt modelId="{1F4612BB-50E5-49C0-933C-B9014F229362}" type="parTrans" cxnId="{3B00ABF4-DCA4-4361-8F64-FDE9D6F85C3E}">
      <dgm:prSet/>
      <dgm:spPr/>
      <dgm:t>
        <a:bodyPr/>
        <a:lstStyle/>
        <a:p>
          <a:endParaRPr lang="it-IT"/>
        </a:p>
      </dgm:t>
    </dgm:pt>
    <dgm:pt modelId="{5E0E54D8-E2A2-4CD7-A2F5-809BC02430DA}" type="sibTrans" cxnId="{3B00ABF4-DCA4-4361-8F64-FDE9D6F85C3E}">
      <dgm:prSet/>
      <dgm:spPr/>
      <dgm:t>
        <a:bodyPr/>
        <a:lstStyle/>
        <a:p>
          <a:endParaRPr lang="it-IT"/>
        </a:p>
      </dgm:t>
    </dgm:pt>
    <dgm:pt modelId="{D6401A0D-9E8B-48B5-8379-D5E2F5D6C49C}">
      <dgm:prSet phldrT="[Testo]"/>
      <dgm:spPr/>
      <dgm:t>
        <a:bodyPr/>
        <a:lstStyle/>
        <a:p>
          <a:r>
            <a:rPr lang="it-IT" dirty="0" smtClean="0"/>
            <a:t>LESSON 3 and 4</a:t>
          </a:r>
          <a:endParaRPr lang="it-IT" dirty="0"/>
        </a:p>
      </dgm:t>
    </dgm:pt>
    <dgm:pt modelId="{948E6397-1DEF-4A40-A545-64FF5CD8A065}" type="parTrans" cxnId="{C8D4B537-B145-4223-8214-24878D3D37D2}">
      <dgm:prSet/>
      <dgm:spPr/>
      <dgm:t>
        <a:bodyPr/>
        <a:lstStyle/>
        <a:p>
          <a:endParaRPr lang="it-IT"/>
        </a:p>
      </dgm:t>
    </dgm:pt>
    <dgm:pt modelId="{CFA34BEC-1865-4C75-A9AB-47A10E23D469}" type="sibTrans" cxnId="{C8D4B537-B145-4223-8214-24878D3D37D2}">
      <dgm:prSet/>
      <dgm:spPr/>
      <dgm:t>
        <a:bodyPr/>
        <a:lstStyle/>
        <a:p>
          <a:endParaRPr lang="it-IT"/>
        </a:p>
      </dgm:t>
    </dgm:pt>
    <dgm:pt modelId="{86E2B26E-4BC7-4957-8CB8-E816E8002D24}">
      <dgm:prSet/>
      <dgm:spPr/>
      <dgm:t>
        <a:bodyPr/>
        <a:lstStyle/>
        <a:p>
          <a:r>
            <a:rPr lang="it-IT" dirty="0" err="1" smtClean="0"/>
            <a:t>Warming</a:t>
          </a:r>
          <a:r>
            <a:rPr lang="it-IT" dirty="0" smtClean="0"/>
            <a:t> up Q/A</a:t>
          </a:r>
          <a:endParaRPr lang="it-IT" dirty="0"/>
        </a:p>
      </dgm:t>
    </dgm:pt>
    <dgm:pt modelId="{451E1695-5A67-471B-BDCB-7510E0CE72C4}" type="parTrans" cxnId="{75FDA70A-7524-46D6-B8E3-82365C77C1C4}">
      <dgm:prSet/>
      <dgm:spPr/>
      <dgm:t>
        <a:bodyPr/>
        <a:lstStyle/>
        <a:p>
          <a:endParaRPr lang="it-IT"/>
        </a:p>
      </dgm:t>
    </dgm:pt>
    <dgm:pt modelId="{CEA5E581-9EC6-4D68-971D-82BBCC4EF072}" type="sibTrans" cxnId="{75FDA70A-7524-46D6-B8E3-82365C77C1C4}">
      <dgm:prSet/>
      <dgm:spPr/>
      <dgm:t>
        <a:bodyPr/>
        <a:lstStyle/>
        <a:p>
          <a:endParaRPr lang="it-IT"/>
        </a:p>
      </dgm:t>
    </dgm:pt>
    <dgm:pt modelId="{7E7D54D2-B944-4FC2-9238-F8A8D805F642}">
      <dgm:prSet/>
      <dgm:spPr/>
      <dgm:t>
        <a:bodyPr/>
        <a:lstStyle/>
        <a:p>
          <a:r>
            <a:rPr lang="it-IT" dirty="0" smtClean="0"/>
            <a:t>Building a word </a:t>
          </a:r>
          <a:r>
            <a:rPr lang="it-IT" dirty="0" err="1" smtClean="0"/>
            <a:t>cloud</a:t>
          </a:r>
          <a:r>
            <a:rPr lang="it-IT" dirty="0" smtClean="0"/>
            <a:t> </a:t>
          </a:r>
          <a:r>
            <a:rPr lang="it-IT" dirty="0" err="1" smtClean="0"/>
            <a:t>together</a:t>
          </a:r>
          <a:endParaRPr lang="it-IT" dirty="0"/>
        </a:p>
      </dgm:t>
    </dgm:pt>
    <dgm:pt modelId="{7F541B35-C978-4C40-AF67-76E4B6D790EA}" type="parTrans" cxnId="{9E18D759-366C-431F-ABE6-9A8D59285AFD}">
      <dgm:prSet/>
      <dgm:spPr/>
      <dgm:t>
        <a:bodyPr/>
        <a:lstStyle/>
        <a:p>
          <a:endParaRPr lang="it-IT"/>
        </a:p>
      </dgm:t>
    </dgm:pt>
    <dgm:pt modelId="{66A714AD-738D-4607-9BEB-E1DCB0CD4E88}" type="sibTrans" cxnId="{9E18D759-366C-431F-ABE6-9A8D59285AFD}">
      <dgm:prSet/>
      <dgm:spPr/>
      <dgm:t>
        <a:bodyPr/>
        <a:lstStyle/>
        <a:p>
          <a:endParaRPr lang="it-IT"/>
        </a:p>
      </dgm:t>
    </dgm:pt>
    <dgm:pt modelId="{E9C42719-C5B2-4433-B195-0F2F7A5F4C83}">
      <dgm:prSet/>
      <dgm:spPr/>
      <dgm:t>
        <a:bodyPr/>
        <a:lstStyle/>
        <a:p>
          <a:r>
            <a:rPr lang="it-IT" dirty="0" err="1" smtClean="0"/>
            <a:t>Listening</a:t>
          </a:r>
          <a:r>
            <a:rPr lang="it-IT" dirty="0" smtClean="0"/>
            <a:t> </a:t>
          </a:r>
          <a:r>
            <a:rPr lang="it-IT" dirty="0" err="1" smtClean="0"/>
            <a:t>activity</a:t>
          </a:r>
          <a:r>
            <a:rPr lang="it-IT" dirty="0" smtClean="0"/>
            <a:t>: video </a:t>
          </a:r>
          <a:r>
            <a:rPr lang="it-IT" dirty="0" err="1" smtClean="0"/>
            <a:t>about</a:t>
          </a:r>
          <a:r>
            <a:rPr lang="it-IT" dirty="0" smtClean="0"/>
            <a:t> the impeachment of the american </a:t>
          </a:r>
          <a:r>
            <a:rPr lang="it-IT" dirty="0" err="1" smtClean="0"/>
            <a:t>President</a:t>
          </a:r>
          <a:endParaRPr lang="it-IT" dirty="0"/>
        </a:p>
      </dgm:t>
    </dgm:pt>
    <dgm:pt modelId="{C7760FE5-6A47-484F-8684-1177B06DD04D}" type="sibTrans" cxnId="{D9A04A81-8AC1-4CFA-AEA5-7CFF547E05DC}">
      <dgm:prSet/>
      <dgm:spPr/>
      <dgm:t>
        <a:bodyPr/>
        <a:lstStyle/>
        <a:p>
          <a:endParaRPr lang="it-IT"/>
        </a:p>
      </dgm:t>
    </dgm:pt>
    <dgm:pt modelId="{BE0AEEFB-EBEB-4658-9367-576C0D6A951E}" type="parTrans" cxnId="{D9A04A81-8AC1-4CFA-AEA5-7CFF547E05DC}">
      <dgm:prSet/>
      <dgm:spPr/>
      <dgm:t>
        <a:bodyPr/>
        <a:lstStyle/>
        <a:p>
          <a:endParaRPr lang="it-IT"/>
        </a:p>
      </dgm:t>
    </dgm:pt>
    <dgm:pt modelId="{88541140-8BB7-4FF6-A97E-260D09EC68EC}">
      <dgm:prSet/>
      <dgm:spPr/>
      <dgm:t>
        <a:bodyPr/>
        <a:lstStyle/>
        <a:p>
          <a:r>
            <a:rPr lang="it-IT" dirty="0" err="1" smtClean="0"/>
            <a:t>Plenary</a:t>
          </a:r>
          <a:r>
            <a:rPr lang="it-IT" dirty="0" smtClean="0"/>
            <a:t>: the </a:t>
          </a:r>
          <a:r>
            <a:rPr lang="it-IT" dirty="0" err="1" smtClean="0"/>
            <a:t>teacher</a:t>
          </a:r>
          <a:r>
            <a:rPr lang="it-IT" dirty="0" smtClean="0"/>
            <a:t> </a:t>
          </a:r>
          <a:r>
            <a:rPr lang="it-IT" dirty="0" err="1" smtClean="0"/>
            <a:t>explains</a:t>
          </a:r>
          <a:r>
            <a:rPr lang="it-IT" dirty="0" smtClean="0"/>
            <a:t> </a:t>
          </a:r>
          <a:r>
            <a:rPr lang="it-IT" dirty="0" err="1" smtClean="0"/>
            <a:t>what</a:t>
          </a:r>
          <a:r>
            <a:rPr lang="it-IT" dirty="0" smtClean="0"/>
            <a:t> </a:t>
          </a:r>
          <a:r>
            <a:rPr lang="it-IT" dirty="0" err="1" smtClean="0"/>
            <a:t>is</a:t>
          </a:r>
          <a:r>
            <a:rPr lang="it-IT" dirty="0" smtClean="0"/>
            <a:t> impeachment</a:t>
          </a:r>
          <a:endParaRPr lang="it-IT" dirty="0"/>
        </a:p>
      </dgm:t>
    </dgm:pt>
    <dgm:pt modelId="{4DAE72B0-DF24-4AD2-AA8F-35296444010C}" type="parTrans" cxnId="{500EDB0D-E461-437D-BDF6-FA559F5287A9}">
      <dgm:prSet/>
      <dgm:spPr/>
      <dgm:t>
        <a:bodyPr/>
        <a:lstStyle/>
        <a:p>
          <a:endParaRPr lang="it-IT"/>
        </a:p>
      </dgm:t>
    </dgm:pt>
    <dgm:pt modelId="{A5BC0EF3-5488-4E74-839B-14F0D1BA3FB6}" type="sibTrans" cxnId="{500EDB0D-E461-437D-BDF6-FA559F5287A9}">
      <dgm:prSet/>
      <dgm:spPr/>
      <dgm:t>
        <a:bodyPr/>
        <a:lstStyle/>
        <a:p>
          <a:endParaRPr lang="it-IT"/>
        </a:p>
      </dgm:t>
    </dgm:pt>
    <dgm:pt modelId="{A3952110-F67A-44B9-BE48-7638161C8E19}">
      <dgm:prSet/>
      <dgm:spPr/>
      <dgm:t>
        <a:bodyPr/>
        <a:lstStyle/>
        <a:p>
          <a:r>
            <a:rPr lang="it-IT" dirty="0" err="1" smtClean="0"/>
            <a:t>Homework</a:t>
          </a:r>
          <a:r>
            <a:rPr lang="it-IT" dirty="0" smtClean="0"/>
            <a:t>: building up the personal </a:t>
          </a:r>
          <a:r>
            <a:rPr lang="it-IT" dirty="0" err="1" smtClean="0"/>
            <a:t>dictionary</a:t>
          </a:r>
          <a:endParaRPr lang="it-IT" dirty="0"/>
        </a:p>
      </dgm:t>
    </dgm:pt>
    <dgm:pt modelId="{9A0E082F-C2AA-469A-9485-4815199A054B}" type="sibTrans" cxnId="{BF8C728F-BD2B-4CBE-8E11-FE9A90CEBB24}">
      <dgm:prSet/>
      <dgm:spPr/>
      <dgm:t>
        <a:bodyPr/>
        <a:lstStyle/>
        <a:p>
          <a:endParaRPr lang="it-IT"/>
        </a:p>
      </dgm:t>
    </dgm:pt>
    <dgm:pt modelId="{733E0851-2495-4B4A-93E7-FE7881DACF98}" type="parTrans" cxnId="{BF8C728F-BD2B-4CBE-8E11-FE9A90CEBB24}">
      <dgm:prSet/>
      <dgm:spPr/>
      <dgm:t>
        <a:bodyPr/>
        <a:lstStyle/>
        <a:p>
          <a:endParaRPr lang="it-IT"/>
        </a:p>
      </dgm:t>
    </dgm:pt>
    <dgm:pt modelId="{13554A1D-ED2D-45AE-9FEB-96A5AAF69A73}">
      <dgm:prSet/>
      <dgm:spPr/>
      <dgm:t>
        <a:bodyPr/>
        <a:lstStyle/>
        <a:p>
          <a:r>
            <a:rPr lang="it-IT" dirty="0" smtClean="0"/>
            <a:t>Write the </a:t>
          </a:r>
          <a:r>
            <a:rPr lang="it-IT" dirty="0" err="1" smtClean="0"/>
            <a:t>answer</a:t>
          </a:r>
          <a:r>
            <a:rPr lang="it-IT" dirty="0" smtClean="0"/>
            <a:t> in the chart </a:t>
          </a:r>
          <a:r>
            <a:rPr lang="it-IT" dirty="0" err="1" smtClean="0"/>
            <a:t>looking</a:t>
          </a:r>
          <a:r>
            <a:rPr lang="it-IT" dirty="0" smtClean="0"/>
            <a:t> for information in the </a:t>
          </a:r>
          <a:r>
            <a:rPr lang="it-IT" dirty="0" err="1" smtClean="0"/>
            <a:t>official</a:t>
          </a:r>
          <a:r>
            <a:rPr lang="it-IT" dirty="0" smtClean="0"/>
            <a:t> website</a:t>
          </a:r>
          <a:endParaRPr lang="it-IT" dirty="0"/>
        </a:p>
      </dgm:t>
    </dgm:pt>
    <dgm:pt modelId="{EC1FE7DE-D554-466D-8965-E20FBFACC6DF}" type="sibTrans" cxnId="{1E6557BA-82C0-4049-B07C-0AE73458FE72}">
      <dgm:prSet/>
      <dgm:spPr/>
      <dgm:t>
        <a:bodyPr/>
        <a:lstStyle/>
        <a:p>
          <a:endParaRPr lang="it-IT"/>
        </a:p>
      </dgm:t>
    </dgm:pt>
    <dgm:pt modelId="{DDD8EDAD-916F-4778-A151-C30C3BF6FE8F}" type="parTrans" cxnId="{1E6557BA-82C0-4049-B07C-0AE73458FE72}">
      <dgm:prSet/>
      <dgm:spPr/>
      <dgm:t>
        <a:bodyPr/>
        <a:lstStyle/>
        <a:p>
          <a:endParaRPr lang="it-IT"/>
        </a:p>
      </dgm:t>
    </dgm:pt>
    <dgm:pt modelId="{3540D5FC-AFD7-4DF8-9292-25EFC8ED94EB}">
      <dgm:prSet/>
      <dgm:spPr/>
      <dgm:t>
        <a:bodyPr/>
        <a:lstStyle/>
        <a:p>
          <a:r>
            <a:rPr lang="it-IT" dirty="0" smtClean="0"/>
            <a:t>Group work: </a:t>
          </a:r>
          <a:r>
            <a:rPr lang="it-IT" dirty="0" err="1" smtClean="0"/>
            <a:t>comparison</a:t>
          </a:r>
          <a:r>
            <a:rPr lang="it-IT" dirty="0" smtClean="0"/>
            <a:t> </a:t>
          </a:r>
          <a:r>
            <a:rPr lang="it-IT" dirty="0" err="1" smtClean="0"/>
            <a:t>between</a:t>
          </a:r>
          <a:r>
            <a:rPr lang="it-IT" dirty="0" smtClean="0"/>
            <a:t> </a:t>
          </a:r>
          <a:r>
            <a:rPr lang="it-IT" dirty="0" err="1" smtClean="0"/>
            <a:t>different</a:t>
          </a:r>
          <a:r>
            <a:rPr lang="it-IT" dirty="0" smtClean="0"/>
            <a:t> impeachment </a:t>
          </a:r>
          <a:r>
            <a:rPr lang="it-IT" dirty="0" err="1" smtClean="0"/>
            <a:t>procedures</a:t>
          </a:r>
          <a:r>
            <a:rPr lang="it-IT" dirty="0" smtClean="0"/>
            <a:t> in some </a:t>
          </a:r>
          <a:r>
            <a:rPr lang="it-IT" dirty="0" err="1" smtClean="0"/>
            <a:t>European</a:t>
          </a:r>
          <a:r>
            <a:rPr lang="it-IT" dirty="0" smtClean="0"/>
            <a:t> </a:t>
          </a:r>
          <a:r>
            <a:rPr lang="it-IT" dirty="0" err="1" smtClean="0"/>
            <a:t>constitutions</a:t>
          </a:r>
          <a:endParaRPr lang="it-IT" dirty="0"/>
        </a:p>
      </dgm:t>
    </dgm:pt>
    <dgm:pt modelId="{893C0340-5F35-43A5-B316-5B32D7DD6AF4}" type="sibTrans" cxnId="{8DA844B8-5162-4177-BD27-68F383A7B7F6}">
      <dgm:prSet/>
      <dgm:spPr/>
      <dgm:t>
        <a:bodyPr/>
        <a:lstStyle/>
        <a:p>
          <a:endParaRPr lang="it-IT"/>
        </a:p>
      </dgm:t>
    </dgm:pt>
    <dgm:pt modelId="{01486865-BDAC-49FE-A9A7-8A8092E9E48E}" type="parTrans" cxnId="{8DA844B8-5162-4177-BD27-68F383A7B7F6}">
      <dgm:prSet/>
      <dgm:spPr/>
      <dgm:t>
        <a:bodyPr/>
        <a:lstStyle/>
        <a:p>
          <a:endParaRPr lang="it-IT"/>
        </a:p>
      </dgm:t>
    </dgm:pt>
    <dgm:pt modelId="{B20200DF-AFC9-47B9-9195-829571DE90E0}">
      <dgm:prSet/>
      <dgm:spPr/>
      <dgm:t>
        <a:bodyPr/>
        <a:lstStyle/>
        <a:p>
          <a:r>
            <a:rPr lang="it-IT" dirty="0" smtClean="0"/>
            <a:t>Presentation to the </a:t>
          </a:r>
          <a:r>
            <a:rPr lang="it-IT" dirty="0" err="1" smtClean="0"/>
            <a:t>class</a:t>
          </a:r>
          <a:r>
            <a:rPr lang="it-IT" dirty="0" smtClean="0"/>
            <a:t> of the </a:t>
          </a:r>
          <a:r>
            <a:rPr lang="it-IT" dirty="0" err="1" smtClean="0"/>
            <a:t>group</a:t>
          </a:r>
          <a:r>
            <a:rPr lang="it-IT" dirty="0" smtClean="0"/>
            <a:t> work</a:t>
          </a:r>
          <a:endParaRPr lang="it-IT" dirty="0"/>
        </a:p>
      </dgm:t>
    </dgm:pt>
    <dgm:pt modelId="{DFCF40AF-DF9C-4DC9-AD81-D193F29A139C}" type="parTrans" cxnId="{770805C4-5273-47F1-BE9E-465E143583BB}">
      <dgm:prSet/>
      <dgm:spPr/>
      <dgm:t>
        <a:bodyPr/>
        <a:lstStyle/>
        <a:p>
          <a:endParaRPr lang="it-IT"/>
        </a:p>
      </dgm:t>
    </dgm:pt>
    <dgm:pt modelId="{21110F41-F202-4D39-88B9-42E89AF73712}" type="sibTrans" cxnId="{770805C4-5273-47F1-BE9E-465E143583BB}">
      <dgm:prSet/>
      <dgm:spPr/>
      <dgm:t>
        <a:bodyPr/>
        <a:lstStyle/>
        <a:p>
          <a:endParaRPr lang="it-IT"/>
        </a:p>
      </dgm:t>
    </dgm:pt>
    <dgm:pt modelId="{1554675E-903B-4D3D-84EB-1963BDC7C528}">
      <dgm:prSet/>
      <dgm:spPr/>
      <dgm:t>
        <a:bodyPr/>
        <a:lstStyle/>
        <a:p>
          <a:r>
            <a:rPr lang="it-IT" dirty="0" smtClean="0"/>
            <a:t>TEST, ASSESSMENT and EVALUATION</a:t>
          </a:r>
          <a:endParaRPr lang="it-IT" dirty="0"/>
        </a:p>
      </dgm:t>
    </dgm:pt>
    <dgm:pt modelId="{E7B07B64-CF0E-40D7-AECD-2D5265FB8BA1}" type="parTrans" cxnId="{441B2BFE-F812-4CEB-893A-D827E0A8A70F}">
      <dgm:prSet/>
      <dgm:spPr/>
      <dgm:t>
        <a:bodyPr/>
        <a:lstStyle/>
        <a:p>
          <a:endParaRPr lang="it-IT"/>
        </a:p>
      </dgm:t>
    </dgm:pt>
    <dgm:pt modelId="{C8C14AA3-D6D0-47C3-AFE3-E75EA8F378BE}" type="sibTrans" cxnId="{441B2BFE-F812-4CEB-893A-D827E0A8A70F}">
      <dgm:prSet/>
      <dgm:spPr/>
      <dgm:t>
        <a:bodyPr/>
        <a:lstStyle/>
        <a:p>
          <a:endParaRPr lang="it-IT"/>
        </a:p>
      </dgm:t>
    </dgm:pt>
    <dgm:pt modelId="{53F7D577-648B-471B-B827-3256B46B29B5}" type="pres">
      <dgm:prSet presAssocID="{80F2CCC5-4220-4F85-BFDD-16A04F68EC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0A102DA-54A9-4694-AF82-D0834D42A55B}" type="pres">
      <dgm:prSet presAssocID="{27140B60-9611-4003-8EE9-456080C60301}" presName="parentLin" presStyleCnt="0"/>
      <dgm:spPr/>
    </dgm:pt>
    <dgm:pt modelId="{64AE0384-90AF-4A8A-8434-6AC5934F3A7F}" type="pres">
      <dgm:prSet presAssocID="{27140B60-9611-4003-8EE9-456080C60301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ABF04BF0-F22F-43BF-AEE3-1EA6807D0BB2}" type="pres">
      <dgm:prSet presAssocID="{27140B60-9611-4003-8EE9-456080C60301}" presName="parentText" presStyleLbl="node1" presStyleIdx="0" presStyleCnt="4" custLinFactNeighborX="-8193" custLinFactNeighborY="-3390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8B5789-A34A-46E8-A6FD-9881CCEE923E}" type="pres">
      <dgm:prSet presAssocID="{27140B60-9611-4003-8EE9-456080C60301}" presName="negativeSpace" presStyleCnt="0"/>
      <dgm:spPr/>
    </dgm:pt>
    <dgm:pt modelId="{D90A40A1-BFC9-45E8-86A6-DFFD7D240355}" type="pres">
      <dgm:prSet presAssocID="{27140B60-9611-4003-8EE9-456080C60301}" presName="childText" presStyleLbl="conFgAcc1" presStyleIdx="0" presStyleCnt="4" custLinFactY="-3849" custLinFactNeighborX="273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5447A8-EFFA-4EFE-B7F6-FA4951BC44E3}" type="pres">
      <dgm:prSet presAssocID="{10843FFF-D1D0-419B-988D-F6BB15FAFA3B}" presName="spaceBetweenRectangles" presStyleCnt="0"/>
      <dgm:spPr/>
    </dgm:pt>
    <dgm:pt modelId="{71886180-2CB7-4C4D-A0AA-24E34E45F915}" type="pres">
      <dgm:prSet presAssocID="{FE2D3C7F-033A-479E-8C8A-7CB58316C774}" presName="parentLin" presStyleCnt="0"/>
      <dgm:spPr/>
    </dgm:pt>
    <dgm:pt modelId="{F6E8EF0A-D793-46DC-90B8-9DACDD4B04B3}" type="pres">
      <dgm:prSet presAssocID="{FE2D3C7F-033A-479E-8C8A-7CB58316C774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5CA9486E-5258-4045-9D90-971DB8F3D7E0}" type="pres">
      <dgm:prSet presAssocID="{FE2D3C7F-033A-479E-8C8A-7CB58316C77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C10263-BC48-410A-B659-7D3CCD32347A}" type="pres">
      <dgm:prSet presAssocID="{FE2D3C7F-033A-479E-8C8A-7CB58316C774}" presName="negativeSpace" presStyleCnt="0"/>
      <dgm:spPr/>
    </dgm:pt>
    <dgm:pt modelId="{07DD7F5F-6DEC-4E0B-8C5E-1D0F292087D9}" type="pres">
      <dgm:prSet presAssocID="{FE2D3C7F-033A-479E-8C8A-7CB58316C774}" presName="childText" presStyleLbl="conFgAcc1" presStyleIdx="1" presStyleCnt="4" custLinFactY="-1883" custLinFactNeighborX="-7348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9B04A6-B6C6-4018-B21A-5BFA02BD0553}" type="pres">
      <dgm:prSet presAssocID="{5E0E54D8-E2A2-4CD7-A2F5-809BC02430DA}" presName="spaceBetweenRectangles" presStyleCnt="0"/>
      <dgm:spPr/>
    </dgm:pt>
    <dgm:pt modelId="{B7AE8D59-9F5F-43A5-A25C-001AFD10C7D0}" type="pres">
      <dgm:prSet presAssocID="{D6401A0D-9E8B-48B5-8379-D5E2F5D6C49C}" presName="parentLin" presStyleCnt="0"/>
      <dgm:spPr/>
    </dgm:pt>
    <dgm:pt modelId="{476F82F1-82F8-45BB-81E0-CD051CB61891}" type="pres">
      <dgm:prSet presAssocID="{D6401A0D-9E8B-48B5-8379-D5E2F5D6C49C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E3780DC8-AD5C-478D-BA23-10A608018BDF}" type="pres">
      <dgm:prSet presAssocID="{D6401A0D-9E8B-48B5-8379-D5E2F5D6C49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6A1606-1ED7-4709-AF12-8E0E6A7862EA}" type="pres">
      <dgm:prSet presAssocID="{D6401A0D-9E8B-48B5-8379-D5E2F5D6C49C}" presName="negativeSpace" presStyleCnt="0"/>
      <dgm:spPr/>
    </dgm:pt>
    <dgm:pt modelId="{361A1D5F-4FB6-4D95-8114-745B76D456DA}" type="pres">
      <dgm:prSet presAssocID="{D6401A0D-9E8B-48B5-8379-D5E2F5D6C49C}" presName="childText" presStyleLbl="conFgAcc1" presStyleIdx="2" presStyleCnt="4" custScaleY="139027" custLinFactNeighborY="489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F94DDE-1DD5-4544-B99C-91565C121B54}" type="pres">
      <dgm:prSet presAssocID="{CFA34BEC-1865-4C75-A9AB-47A10E23D469}" presName="spaceBetweenRectangles" presStyleCnt="0"/>
      <dgm:spPr/>
    </dgm:pt>
    <dgm:pt modelId="{766E77B3-3B07-40E6-96E4-4CEB00D7CD88}" type="pres">
      <dgm:prSet presAssocID="{1554675E-903B-4D3D-84EB-1963BDC7C528}" presName="parentLin" presStyleCnt="0"/>
      <dgm:spPr/>
    </dgm:pt>
    <dgm:pt modelId="{08CB875B-0607-4DC1-B1B7-D3451DDC0419}" type="pres">
      <dgm:prSet presAssocID="{1554675E-903B-4D3D-84EB-1963BDC7C528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8B39D887-CDB1-4D8F-86B9-26BB5A1B79C8}" type="pres">
      <dgm:prSet presAssocID="{1554675E-903B-4D3D-84EB-1963BDC7C52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E7D819-493E-4BC4-8226-B194E03E7443}" type="pres">
      <dgm:prSet presAssocID="{1554675E-903B-4D3D-84EB-1963BDC7C528}" presName="negativeSpace" presStyleCnt="0"/>
      <dgm:spPr/>
    </dgm:pt>
    <dgm:pt modelId="{5E1A6E50-B697-4B94-8A4D-1BCC937E31CD}" type="pres">
      <dgm:prSet presAssocID="{1554675E-903B-4D3D-84EB-1963BDC7C52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F8C728F-BD2B-4CBE-8E11-FE9A90CEBB24}" srcId="{27140B60-9611-4003-8EE9-456080C60301}" destId="{A3952110-F67A-44B9-BE48-7638161C8E19}" srcOrd="2" destOrd="0" parTransId="{733E0851-2495-4B4A-93E7-FE7881DACF98}" sibTransId="{9A0E082F-C2AA-469A-9485-4815199A054B}"/>
    <dgm:cxn modelId="{2C6FBE5D-27D6-498C-A406-1068D579A95E}" srcId="{80F2CCC5-4220-4F85-BFDD-16A04F68EC7C}" destId="{27140B60-9611-4003-8EE9-456080C60301}" srcOrd="0" destOrd="0" parTransId="{E657695B-3A5A-4A60-AC92-804B87445C33}" sibTransId="{10843FFF-D1D0-419B-988D-F6BB15FAFA3B}"/>
    <dgm:cxn modelId="{C89D5451-A2B2-4A22-91DD-2EE6EF9A4B93}" type="presOf" srcId="{B20200DF-AFC9-47B9-9195-829571DE90E0}" destId="{361A1D5F-4FB6-4D95-8114-745B76D456DA}" srcOrd="0" destOrd="1" presId="urn:microsoft.com/office/officeart/2005/8/layout/list1"/>
    <dgm:cxn modelId="{8DA844B8-5162-4177-BD27-68F383A7B7F6}" srcId="{D6401A0D-9E8B-48B5-8379-D5E2F5D6C49C}" destId="{3540D5FC-AFD7-4DF8-9292-25EFC8ED94EB}" srcOrd="0" destOrd="0" parTransId="{01486865-BDAC-49FE-A9A7-8A8092E9E48E}" sibTransId="{893C0340-5F35-43A5-B316-5B32D7DD6AF4}"/>
    <dgm:cxn modelId="{1E6557BA-82C0-4049-B07C-0AE73458FE72}" srcId="{27140B60-9611-4003-8EE9-456080C60301}" destId="{13554A1D-ED2D-45AE-9FEB-96A5AAF69A73}" srcOrd="1" destOrd="0" parTransId="{DDD8EDAD-916F-4778-A151-C30C3BF6FE8F}" sibTransId="{EC1FE7DE-D554-466D-8965-E20FBFACC6DF}"/>
    <dgm:cxn modelId="{DCAF4A0D-71D9-49E9-945C-65C5AFE7F668}" type="presOf" srcId="{7E7D54D2-B944-4FC2-9238-F8A8D805F642}" destId="{07DD7F5F-6DEC-4E0B-8C5E-1D0F292087D9}" srcOrd="0" destOrd="0" presId="urn:microsoft.com/office/officeart/2005/8/layout/list1"/>
    <dgm:cxn modelId="{3B00ABF4-DCA4-4361-8F64-FDE9D6F85C3E}" srcId="{80F2CCC5-4220-4F85-BFDD-16A04F68EC7C}" destId="{FE2D3C7F-033A-479E-8C8A-7CB58316C774}" srcOrd="1" destOrd="0" parTransId="{1F4612BB-50E5-49C0-933C-B9014F229362}" sibTransId="{5E0E54D8-E2A2-4CD7-A2F5-809BC02430DA}"/>
    <dgm:cxn modelId="{CD1D13DA-B87F-4240-A187-FB509EC8D958}" type="presOf" srcId="{A3952110-F67A-44B9-BE48-7638161C8E19}" destId="{D90A40A1-BFC9-45E8-86A6-DFFD7D240355}" srcOrd="0" destOrd="2" presId="urn:microsoft.com/office/officeart/2005/8/layout/list1"/>
    <dgm:cxn modelId="{FD3605EA-04AB-4E84-B2E1-AFC05647B993}" type="presOf" srcId="{27140B60-9611-4003-8EE9-456080C60301}" destId="{ABF04BF0-F22F-43BF-AEE3-1EA6807D0BB2}" srcOrd="1" destOrd="0" presId="urn:microsoft.com/office/officeart/2005/8/layout/list1"/>
    <dgm:cxn modelId="{441B2BFE-F812-4CEB-893A-D827E0A8A70F}" srcId="{80F2CCC5-4220-4F85-BFDD-16A04F68EC7C}" destId="{1554675E-903B-4D3D-84EB-1963BDC7C528}" srcOrd="3" destOrd="0" parTransId="{E7B07B64-CF0E-40D7-AECD-2D5265FB8BA1}" sibTransId="{C8C14AA3-D6D0-47C3-AFE3-E75EA8F378BE}"/>
    <dgm:cxn modelId="{770805C4-5273-47F1-BE9E-465E143583BB}" srcId="{D6401A0D-9E8B-48B5-8379-D5E2F5D6C49C}" destId="{B20200DF-AFC9-47B9-9195-829571DE90E0}" srcOrd="1" destOrd="0" parTransId="{DFCF40AF-DF9C-4DC9-AD81-D193F29A139C}" sibTransId="{21110F41-F202-4D39-88B9-42E89AF73712}"/>
    <dgm:cxn modelId="{54C626F0-0E8B-456D-A8E7-4C558F5A13E2}" type="presOf" srcId="{1554675E-903B-4D3D-84EB-1963BDC7C528}" destId="{8B39D887-CDB1-4D8F-86B9-26BB5A1B79C8}" srcOrd="1" destOrd="0" presId="urn:microsoft.com/office/officeart/2005/8/layout/list1"/>
    <dgm:cxn modelId="{9BDC1F7B-498F-4D44-A03A-3BDC15BA222E}" type="presOf" srcId="{FE2D3C7F-033A-479E-8C8A-7CB58316C774}" destId="{5CA9486E-5258-4045-9D90-971DB8F3D7E0}" srcOrd="1" destOrd="0" presId="urn:microsoft.com/office/officeart/2005/8/layout/list1"/>
    <dgm:cxn modelId="{54B932C3-213A-435E-A941-61B053027CCD}" type="presOf" srcId="{E9C42719-C5B2-4433-B195-0F2F7A5F4C83}" destId="{07DD7F5F-6DEC-4E0B-8C5E-1D0F292087D9}" srcOrd="0" destOrd="2" presId="urn:microsoft.com/office/officeart/2005/8/layout/list1"/>
    <dgm:cxn modelId="{A78D436C-1FC7-4E43-9C54-3A9EA058D9C4}" type="presOf" srcId="{FE2D3C7F-033A-479E-8C8A-7CB58316C774}" destId="{F6E8EF0A-D793-46DC-90B8-9DACDD4B04B3}" srcOrd="0" destOrd="0" presId="urn:microsoft.com/office/officeart/2005/8/layout/list1"/>
    <dgm:cxn modelId="{793D11C5-3BBF-4E0B-A901-4F2F28EA2CFE}" type="presOf" srcId="{80F2CCC5-4220-4F85-BFDD-16A04F68EC7C}" destId="{53F7D577-648B-471B-B827-3256B46B29B5}" srcOrd="0" destOrd="0" presId="urn:microsoft.com/office/officeart/2005/8/layout/list1"/>
    <dgm:cxn modelId="{117F6431-86C4-47AF-8596-34B2CD498766}" type="presOf" srcId="{D6401A0D-9E8B-48B5-8379-D5E2F5D6C49C}" destId="{E3780DC8-AD5C-478D-BA23-10A608018BDF}" srcOrd="1" destOrd="0" presId="urn:microsoft.com/office/officeart/2005/8/layout/list1"/>
    <dgm:cxn modelId="{75FDA70A-7524-46D6-B8E3-82365C77C1C4}" srcId="{27140B60-9611-4003-8EE9-456080C60301}" destId="{86E2B26E-4BC7-4957-8CB8-E816E8002D24}" srcOrd="0" destOrd="0" parTransId="{451E1695-5A67-471B-BDCB-7510E0CE72C4}" sibTransId="{CEA5E581-9EC6-4D68-971D-82BBCC4EF072}"/>
    <dgm:cxn modelId="{9E18D759-366C-431F-ABE6-9A8D59285AFD}" srcId="{FE2D3C7F-033A-479E-8C8A-7CB58316C774}" destId="{7E7D54D2-B944-4FC2-9238-F8A8D805F642}" srcOrd="0" destOrd="0" parTransId="{7F541B35-C978-4C40-AF67-76E4B6D790EA}" sibTransId="{66A714AD-738D-4607-9BEB-E1DCB0CD4E88}"/>
    <dgm:cxn modelId="{6835A63C-034F-45F7-A704-E1DDAD05C58A}" type="presOf" srcId="{86E2B26E-4BC7-4957-8CB8-E816E8002D24}" destId="{D90A40A1-BFC9-45E8-86A6-DFFD7D240355}" srcOrd="0" destOrd="0" presId="urn:microsoft.com/office/officeart/2005/8/layout/list1"/>
    <dgm:cxn modelId="{BDBDF775-EBB5-4349-838C-00DAEDE07302}" type="presOf" srcId="{D6401A0D-9E8B-48B5-8379-D5E2F5D6C49C}" destId="{476F82F1-82F8-45BB-81E0-CD051CB61891}" srcOrd="0" destOrd="0" presId="urn:microsoft.com/office/officeart/2005/8/layout/list1"/>
    <dgm:cxn modelId="{D9A04A81-8AC1-4CFA-AEA5-7CFF547E05DC}" srcId="{FE2D3C7F-033A-479E-8C8A-7CB58316C774}" destId="{E9C42719-C5B2-4433-B195-0F2F7A5F4C83}" srcOrd="2" destOrd="0" parTransId="{BE0AEEFB-EBEB-4658-9367-576C0D6A951E}" sibTransId="{C7760FE5-6A47-484F-8684-1177B06DD04D}"/>
    <dgm:cxn modelId="{7B453BFD-F1CA-41D5-A71D-4CE209F2C70A}" type="presOf" srcId="{27140B60-9611-4003-8EE9-456080C60301}" destId="{64AE0384-90AF-4A8A-8434-6AC5934F3A7F}" srcOrd="0" destOrd="0" presId="urn:microsoft.com/office/officeart/2005/8/layout/list1"/>
    <dgm:cxn modelId="{C8D4B537-B145-4223-8214-24878D3D37D2}" srcId="{80F2CCC5-4220-4F85-BFDD-16A04F68EC7C}" destId="{D6401A0D-9E8B-48B5-8379-D5E2F5D6C49C}" srcOrd="2" destOrd="0" parTransId="{948E6397-1DEF-4A40-A545-64FF5CD8A065}" sibTransId="{CFA34BEC-1865-4C75-A9AB-47A10E23D469}"/>
    <dgm:cxn modelId="{500EDB0D-E461-437D-BDF6-FA559F5287A9}" srcId="{FE2D3C7F-033A-479E-8C8A-7CB58316C774}" destId="{88541140-8BB7-4FF6-A97E-260D09EC68EC}" srcOrd="1" destOrd="0" parTransId="{4DAE72B0-DF24-4AD2-AA8F-35296444010C}" sibTransId="{A5BC0EF3-5488-4E74-839B-14F0D1BA3FB6}"/>
    <dgm:cxn modelId="{97C6B0F7-4C40-4248-8484-19F5AB51ADA1}" type="presOf" srcId="{13554A1D-ED2D-45AE-9FEB-96A5AAF69A73}" destId="{D90A40A1-BFC9-45E8-86A6-DFFD7D240355}" srcOrd="0" destOrd="1" presId="urn:microsoft.com/office/officeart/2005/8/layout/list1"/>
    <dgm:cxn modelId="{55230B18-4183-4CE3-9F00-E840AF7BD5B7}" type="presOf" srcId="{1554675E-903B-4D3D-84EB-1963BDC7C528}" destId="{08CB875B-0607-4DC1-B1B7-D3451DDC0419}" srcOrd="0" destOrd="0" presId="urn:microsoft.com/office/officeart/2005/8/layout/list1"/>
    <dgm:cxn modelId="{78AC1D92-1EFE-42B5-B3A9-CFA2D4EC39B8}" type="presOf" srcId="{3540D5FC-AFD7-4DF8-9292-25EFC8ED94EB}" destId="{361A1D5F-4FB6-4D95-8114-745B76D456DA}" srcOrd="0" destOrd="0" presId="urn:microsoft.com/office/officeart/2005/8/layout/list1"/>
    <dgm:cxn modelId="{C8D0BADD-4BB7-4135-A516-398C892079A0}" type="presOf" srcId="{88541140-8BB7-4FF6-A97E-260D09EC68EC}" destId="{07DD7F5F-6DEC-4E0B-8C5E-1D0F292087D9}" srcOrd="0" destOrd="1" presId="urn:microsoft.com/office/officeart/2005/8/layout/list1"/>
    <dgm:cxn modelId="{B84A059D-23CC-4E46-90CA-A763E032E27A}" type="presParOf" srcId="{53F7D577-648B-471B-B827-3256B46B29B5}" destId="{E0A102DA-54A9-4694-AF82-D0834D42A55B}" srcOrd="0" destOrd="0" presId="urn:microsoft.com/office/officeart/2005/8/layout/list1"/>
    <dgm:cxn modelId="{EC6570C1-7A60-4977-AAF4-977D6B951934}" type="presParOf" srcId="{E0A102DA-54A9-4694-AF82-D0834D42A55B}" destId="{64AE0384-90AF-4A8A-8434-6AC5934F3A7F}" srcOrd="0" destOrd="0" presId="urn:microsoft.com/office/officeart/2005/8/layout/list1"/>
    <dgm:cxn modelId="{24FEF60F-2621-41B3-A445-FB6D6BA2E299}" type="presParOf" srcId="{E0A102DA-54A9-4694-AF82-D0834D42A55B}" destId="{ABF04BF0-F22F-43BF-AEE3-1EA6807D0BB2}" srcOrd="1" destOrd="0" presId="urn:microsoft.com/office/officeart/2005/8/layout/list1"/>
    <dgm:cxn modelId="{CF408157-DAD5-48F9-A12E-97F208FCC2F0}" type="presParOf" srcId="{53F7D577-648B-471B-B827-3256B46B29B5}" destId="{AB8B5789-A34A-46E8-A6FD-9881CCEE923E}" srcOrd="1" destOrd="0" presId="urn:microsoft.com/office/officeart/2005/8/layout/list1"/>
    <dgm:cxn modelId="{7815C762-0C73-4B60-90BF-3C015188D0FB}" type="presParOf" srcId="{53F7D577-648B-471B-B827-3256B46B29B5}" destId="{D90A40A1-BFC9-45E8-86A6-DFFD7D240355}" srcOrd="2" destOrd="0" presId="urn:microsoft.com/office/officeart/2005/8/layout/list1"/>
    <dgm:cxn modelId="{D1ABB719-8CC6-4C8A-8C0E-60BB35E3F79A}" type="presParOf" srcId="{53F7D577-648B-471B-B827-3256B46B29B5}" destId="{EC5447A8-EFFA-4EFE-B7F6-FA4951BC44E3}" srcOrd="3" destOrd="0" presId="urn:microsoft.com/office/officeart/2005/8/layout/list1"/>
    <dgm:cxn modelId="{00235D61-A0B7-4D3A-9CA5-F12AEC2DFE1E}" type="presParOf" srcId="{53F7D577-648B-471B-B827-3256B46B29B5}" destId="{71886180-2CB7-4C4D-A0AA-24E34E45F915}" srcOrd="4" destOrd="0" presId="urn:microsoft.com/office/officeart/2005/8/layout/list1"/>
    <dgm:cxn modelId="{81D9AB20-F360-4758-860A-5A8ACFCAA191}" type="presParOf" srcId="{71886180-2CB7-4C4D-A0AA-24E34E45F915}" destId="{F6E8EF0A-D793-46DC-90B8-9DACDD4B04B3}" srcOrd="0" destOrd="0" presId="urn:microsoft.com/office/officeart/2005/8/layout/list1"/>
    <dgm:cxn modelId="{8439DAE0-F9B0-4BF3-B25C-7418E17EC9DD}" type="presParOf" srcId="{71886180-2CB7-4C4D-A0AA-24E34E45F915}" destId="{5CA9486E-5258-4045-9D90-971DB8F3D7E0}" srcOrd="1" destOrd="0" presId="urn:microsoft.com/office/officeart/2005/8/layout/list1"/>
    <dgm:cxn modelId="{19D6FE7E-C4D9-469C-ABDD-FE67A1D7B258}" type="presParOf" srcId="{53F7D577-648B-471B-B827-3256B46B29B5}" destId="{44C10263-BC48-410A-B659-7D3CCD32347A}" srcOrd="5" destOrd="0" presId="urn:microsoft.com/office/officeart/2005/8/layout/list1"/>
    <dgm:cxn modelId="{D84B0A7D-4307-4CFA-9C6D-7E75D9F97EAF}" type="presParOf" srcId="{53F7D577-648B-471B-B827-3256B46B29B5}" destId="{07DD7F5F-6DEC-4E0B-8C5E-1D0F292087D9}" srcOrd="6" destOrd="0" presId="urn:microsoft.com/office/officeart/2005/8/layout/list1"/>
    <dgm:cxn modelId="{5C72C4AE-D89A-4F4E-9819-72159D67F789}" type="presParOf" srcId="{53F7D577-648B-471B-B827-3256B46B29B5}" destId="{D79B04A6-B6C6-4018-B21A-5BFA02BD0553}" srcOrd="7" destOrd="0" presId="urn:microsoft.com/office/officeart/2005/8/layout/list1"/>
    <dgm:cxn modelId="{714BD48E-841A-4CCC-B751-87D8C862C4CA}" type="presParOf" srcId="{53F7D577-648B-471B-B827-3256B46B29B5}" destId="{B7AE8D59-9F5F-43A5-A25C-001AFD10C7D0}" srcOrd="8" destOrd="0" presId="urn:microsoft.com/office/officeart/2005/8/layout/list1"/>
    <dgm:cxn modelId="{1F79D71B-C451-40FB-BD0B-CCF88A7EAB60}" type="presParOf" srcId="{B7AE8D59-9F5F-43A5-A25C-001AFD10C7D0}" destId="{476F82F1-82F8-45BB-81E0-CD051CB61891}" srcOrd="0" destOrd="0" presId="urn:microsoft.com/office/officeart/2005/8/layout/list1"/>
    <dgm:cxn modelId="{FD139AE7-3EC8-49D5-B653-E88697CCF994}" type="presParOf" srcId="{B7AE8D59-9F5F-43A5-A25C-001AFD10C7D0}" destId="{E3780DC8-AD5C-478D-BA23-10A608018BDF}" srcOrd="1" destOrd="0" presId="urn:microsoft.com/office/officeart/2005/8/layout/list1"/>
    <dgm:cxn modelId="{B0A28BED-A70F-4832-A6DF-67C1BE0DFD0F}" type="presParOf" srcId="{53F7D577-648B-471B-B827-3256B46B29B5}" destId="{B46A1606-1ED7-4709-AF12-8E0E6A7862EA}" srcOrd="9" destOrd="0" presId="urn:microsoft.com/office/officeart/2005/8/layout/list1"/>
    <dgm:cxn modelId="{8815E04C-D308-499B-A775-B681E8377403}" type="presParOf" srcId="{53F7D577-648B-471B-B827-3256B46B29B5}" destId="{361A1D5F-4FB6-4D95-8114-745B76D456DA}" srcOrd="10" destOrd="0" presId="urn:microsoft.com/office/officeart/2005/8/layout/list1"/>
    <dgm:cxn modelId="{643E872A-E608-4124-8CC9-C0EE5335D762}" type="presParOf" srcId="{53F7D577-648B-471B-B827-3256B46B29B5}" destId="{EFF94DDE-1DD5-4544-B99C-91565C121B54}" srcOrd="11" destOrd="0" presId="urn:microsoft.com/office/officeart/2005/8/layout/list1"/>
    <dgm:cxn modelId="{4EFE2FC2-A7E1-4F2A-BC9F-28973FE3E79E}" type="presParOf" srcId="{53F7D577-648B-471B-B827-3256B46B29B5}" destId="{766E77B3-3B07-40E6-96E4-4CEB00D7CD88}" srcOrd="12" destOrd="0" presId="urn:microsoft.com/office/officeart/2005/8/layout/list1"/>
    <dgm:cxn modelId="{EDC9B367-736E-462E-A79C-13F1E9689171}" type="presParOf" srcId="{766E77B3-3B07-40E6-96E4-4CEB00D7CD88}" destId="{08CB875B-0607-4DC1-B1B7-D3451DDC0419}" srcOrd="0" destOrd="0" presId="urn:microsoft.com/office/officeart/2005/8/layout/list1"/>
    <dgm:cxn modelId="{06DBDE24-CE5B-4948-A262-160A97DB5512}" type="presParOf" srcId="{766E77B3-3B07-40E6-96E4-4CEB00D7CD88}" destId="{8B39D887-CDB1-4D8F-86B9-26BB5A1B79C8}" srcOrd="1" destOrd="0" presId="urn:microsoft.com/office/officeart/2005/8/layout/list1"/>
    <dgm:cxn modelId="{AD207E6D-A3FC-4161-8A4C-64B07CA85A5A}" type="presParOf" srcId="{53F7D577-648B-471B-B827-3256B46B29B5}" destId="{72E7D819-493E-4BC4-8226-B194E03E7443}" srcOrd="13" destOrd="0" presId="urn:microsoft.com/office/officeart/2005/8/layout/list1"/>
    <dgm:cxn modelId="{06645467-9586-4B02-8AAB-B1C62DFFBEA4}" type="presParOf" srcId="{53F7D577-648B-471B-B827-3256B46B29B5}" destId="{5E1A6E50-B697-4B94-8A4D-1BCC937E31C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A40A1-BFC9-45E8-86A6-DFFD7D240355}">
      <dsp:nvSpPr>
        <dsp:cNvPr id="0" name=""/>
        <dsp:cNvSpPr/>
      </dsp:nvSpPr>
      <dsp:spPr>
        <a:xfrm>
          <a:off x="0" y="203989"/>
          <a:ext cx="9994022" cy="1110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647" tIns="312420" rIns="77564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err="1" smtClean="0"/>
            <a:t>Warming</a:t>
          </a:r>
          <a:r>
            <a:rPr lang="it-IT" sz="1500" kern="1200" dirty="0" smtClean="0"/>
            <a:t> up Q/A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Write the </a:t>
          </a:r>
          <a:r>
            <a:rPr lang="it-IT" sz="1500" kern="1200" dirty="0" err="1" smtClean="0"/>
            <a:t>answer</a:t>
          </a:r>
          <a:r>
            <a:rPr lang="it-IT" sz="1500" kern="1200" dirty="0" smtClean="0"/>
            <a:t> in the chart </a:t>
          </a:r>
          <a:r>
            <a:rPr lang="it-IT" sz="1500" kern="1200" dirty="0" err="1" smtClean="0"/>
            <a:t>looking</a:t>
          </a:r>
          <a:r>
            <a:rPr lang="it-IT" sz="1500" kern="1200" dirty="0" smtClean="0"/>
            <a:t> for information in the </a:t>
          </a:r>
          <a:r>
            <a:rPr lang="it-IT" sz="1500" kern="1200" dirty="0" err="1" smtClean="0"/>
            <a:t>official</a:t>
          </a:r>
          <a:r>
            <a:rPr lang="it-IT" sz="1500" kern="1200" dirty="0" smtClean="0"/>
            <a:t> website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err="1" smtClean="0"/>
            <a:t>Homework</a:t>
          </a:r>
          <a:r>
            <a:rPr lang="it-IT" sz="1500" kern="1200" dirty="0" smtClean="0"/>
            <a:t>: building up the personal </a:t>
          </a:r>
          <a:r>
            <a:rPr lang="it-IT" sz="1500" kern="1200" dirty="0" err="1" smtClean="0"/>
            <a:t>dictionary</a:t>
          </a:r>
          <a:endParaRPr lang="it-IT" sz="1500" kern="1200" dirty="0"/>
        </a:p>
      </dsp:txBody>
      <dsp:txXfrm>
        <a:off x="0" y="203989"/>
        <a:ext cx="9994022" cy="1110375"/>
      </dsp:txXfrm>
    </dsp:sp>
    <dsp:sp modelId="{ABF04BF0-F22F-43BF-AEE3-1EA6807D0BB2}">
      <dsp:nvSpPr>
        <dsp:cNvPr id="0" name=""/>
        <dsp:cNvSpPr/>
      </dsp:nvSpPr>
      <dsp:spPr>
        <a:xfrm>
          <a:off x="458760" y="0"/>
          <a:ext cx="6995816" cy="4428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25" tIns="0" rIns="26442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LESSON 1</a:t>
          </a:r>
          <a:endParaRPr lang="it-IT" sz="1500" kern="1200" dirty="0"/>
        </a:p>
      </dsp:txBody>
      <dsp:txXfrm>
        <a:off x="480376" y="21616"/>
        <a:ext cx="6952584" cy="399568"/>
      </dsp:txXfrm>
    </dsp:sp>
    <dsp:sp modelId="{07DD7F5F-6DEC-4E0B-8C5E-1D0F292087D9}">
      <dsp:nvSpPr>
        <dsp:cNvPr id="0" name=""/>
        <dsp:cNvSpPr/>
      </dsp:nvSpPr>
      <dsp:spPr>
        <a:xfrm>
          <a:off x="0" y="1638594"/>
          <a:ext cx="9994022" cy="1110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5395"/>
              <a:satOff val="-210"/>
              <a:lumOff val="85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647" tIns="312420" rIns="77564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Building a word </a:t>
          </a:r>
          <a:r>
            <a:rPr lang="it-IT" sz="1500" kern="1200" dirty="0" err="1" smtClean="0"/>
            <a:t>cloud</a:t>
          </a:r>
          <a:r>
            <a:rPr lang="it-IT" sz="1500" kern="1200" dirty="0" smtClean="0"/>
            <a:t> </a:t>
          </a:r>
          <a:r>
            <a:rPr lang="it-IT" sz="1500" kern="1200" dirty="0" err="1" smtClean="0"/>
            <a:t>together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err="1" smtClean="0"/>
            <a:t>Plenary</a:t>
          </a:r>
          <a:r>
            <a:rPr lang="it-IT" sz="1500" kern="1200" dirty="0" smtClean="0"/>
            <a:t>: the </a:t>
          </a:r>
          <a:r>
            <a:rPr lang="it-IT" sz="1500" kern="1200" dirty="0" err="1" smtClean="0"/>
            <a:t>teacher</a:t>
          </a:r>
          <a:r>
            <a:rPr lang="it-IT" sz="1500" kern="1200" dirty="0" smtClean="0"/>
            <a:t> </a:t>
          </a:r>
          <a:r>
            <a:rPr lang="it-IT" sz="1500" kern="1200" dirty="0" err="1" smtClean="0"/>
            <a:t>explains</a:t>
          </a:r>
          <a:r>
            <a:rPr lang="it-IT" sz="1500" kern="1200" dirty="0" smtClean="0"/>
            <a:t> </a:t>
          </a:r>
          <a:r>
            <a:rPr lang="it-IT" sz="1500" kern="1200" dirty="0" err="1" smtClean="0"/>
            <a:t>what</a:t>
          </a:r>
          <a:r>
            <a:rPr lang="it-IT" sz="1500" kern="1200" dirty="0" smtClean="0"/>
            <a:t> </a:t>
          </a:r>
          <a:r>
            <a:rPr lang="it-IT" sz="1500" kern="1200" dirty="0" err="1" smtClean="0"/>
            <a:t>is</a:t>
          </a:r>
          <a:r>
            <a:rPr lang="it-IT" sz="1500" kern="1200" dirty="0" smtClean="0"/>
            <a:t> impeachment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err="1" smtClean="0"/>
            <a:t>Listening</a:t>
          </a:r>
          <a:r>
            <a:rPr lang="it-IT" sz="1500" kern="1200" dirty="0" smtClean="0"/>
            <a:t> </a:t>
          </a:r>
          <a:r>
            <a:rPr lang="it-IT" sz="1500" kern="1200" dirty="0" err="1" smtClean="0"/>
            <a:t>activity</a:t>
          </a:r>
          <a:r>
            <a:rPr lang="it-IT" sz="1500" kern="1200" dirty="0" smtClean="0"/>
            <a:t>: video </a:t>
          </a:r>
          <a:r>
            <a:rPr lang="it-IT" sz="1500" kern="1200" dirty="0" err="1" smtClean="0"/>
            <a:t>about</a:t>
          </a:r>
          <a:r>
            <a:rPr lang="it-IT" sz="1500" kern="1200" dirty="0" smtClean="0"/>
            <a:t> the impeachment of the american </a:t>
          </a:r>
          <a:r>
            <a:rPr lang="it-IT" sz="1500" kern="1200" dirty="0" err="1" smtClean="0"/>
            <a:t>President</a:t>
          </a:r>
          <a:endParaRPr lang="it-IT" sz="1500" kern="1200" dirty="0"/>
        </a:p>
      </dsp:txBody>
      <dsp:txXfrm>
        <a:off x="0" y="1638594"/>
        <a:ext cx="9994022" cy="1110375"/>
      </dsp:txXfrm>
    </dsp:sp>
    <dsp:sp modelId="{5CA9486E-5258-4045-9D90-971DB8F3D7E0}">
      <dsp:nvSpPr>
        <dsp:cNvPr id="0" name=""/>
        <dsp:cNvSpPr/>
      </dsp:nvSpPr>
      <dsp:spPr>
        <a:xfrm>
          <a:off x="499701" y="1519103"/>
          <a:ext cx="6995816" cy="442800"/>
        </a:xfrm>
        <a:prstGeom prst="roundRect">
          <a:avLst/>
        </a:prstGeom>
        <a:solidFill>
          <a:schemeClr val="accent1">
            <a:shade val="80000"/>
            <a:hueOff val="5395"/>
            <a:satOff val="-210"/>
            <a:lumOff val="85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25" tIns="0" rIns="26442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LESSON 2</a:t>
          </a:r>
          <a:endParaRPr lang="it-IT" sz="1500" kern="1200" dirty="0"/>
        </a:p>
      </dsp:txBody>
      <dsp:txXfrm>
        <a:off x="521317" y="1540719"/>
        <a:ext cx="6952584" cy="399568"/>
      </dsp:txXfrm>
    </dsp:sp>
    <dsp:sp modelId="{361A1D5F-4FB6-4D95-8114-745B76D456DA}">
      <dsp:nvSpPr>
        <dsp:cNvPr id="0" name=""/>
        <dsp:cNvSpPr/>
      </dsp:nvSpPr>
      <dsp:spPr>
        <a:xfrm>
          <a:off x="0" y="3157242"/>
          <a:ext cx="9994022" cy="12152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0790"/>
              <a:satOff val="-420"/>
              <a:lumOff val="171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647" tIns="312420" rIns="77564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Group work: </a:t>
          </a:r>
          <a:r>
            <a:rPr lang="it-IT" sz="1500" kern="1200" dirty="0" err="1" smtClean="0"/>
            <a:t>comparison</a:t>
          </a:r>
          <a:r>
            <a:rPr lang="it-IT" sz="1500" kern="1200" dirty="0" smtClean="0"/>
            <a:t> </a:t>
          </a:r>
          <a:r>
            <a:rPr lang="it-IT" sz="1500" kern="1200" dirty="0" err="1" smtClean="0"/>
            <a:t>between</a:t>
          </a:r>
          <a:r>
            <a:rPr lang="it-IT" sz="1500" kern="1200" dirty="0" smtClean="0"/>
            <a:t> </a:t>
          </a:r>
          <a:r>
            <a:rPr lang="it-IT" sz="1500" kern="1200" dirty="0" err="1" smtClean="0"/>
            <a:t>different</a:t>
          </a:r>
          <a:r>
            <a:rPr lang="it-IT" sz="1500" kern="1200" dirty="0" smtClean="0"/>
            <a:t> impeachment </a:t>
          </a:r>
          <a:r>
            <a:rPr lang="it-IT" sz="1500" kern="1200" dirty="0" err="1" smtClean="0"/>
            <a:t>procedures</a:t>
          </a:r>
          <a:r>
            <a:rPr lang="it-IT" sz="1500" kern="1200" dirty="0" smtClean="0"/>
            <a:t> in some </a:t>
          </a:r>
          <a:r>
            <a:rPr lang="it-IT" sz="1500" kern="1200" dirty="0" err="1" smtClean="0"/>
            <a:t>European</a:t>
          </a:r>
          <a:r>
            <a:rPr lang="it-IT" sz="1500" kern="1200" dirty="0" smtClean="0"/>
            <a:t> </a:t>
          </a:r>
          <a:r>
            <a:rPr lang="it-IT" sz="1500" kern="1200" dirty="0" err="1" smtClean="0"/>
            <a:t>constitutions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Presentation to the </a:t>
          </a:r>
          <a:r>
            <a:rPr lang="it-IT" sz="1500" kern="1200" dirty="0" err="1" smtClean="0"/>
            <a:t>class</a:t>
          </a:r>
          <a:r>
            <a:rPr lang="it-IT" sz="1500" kern="1200" dirty="0" smtClean="0"/>
            <a:t> of the </a:t>
          </a:r>
          <a:r>
            <a:rPr lang="it-IT" sz="1500" kern="1200" dirty="0" err="1" smtClean="0"/>
            <a:t>group</a:t>
          </a:r>
          <a:r>
            <a:rPr lang="it-IT" sz="1500" kern="1200" dirty="0" smtClean="0"/>
            <a:t> work</a:t>
          </a:r>
          <a:endParaRPr lang="it-IT" sz="1500" kern="1200" dirty="0"/>
        </a:p>
      </dsp:txBody>
      <dsp:txXfrm>
        <a:off x="0" y="3157242"/>
        <a:ext cx="9994022" cy="1215269"/>
      </dsp:txXfrm>
    </dsp:sp>
    <dsp:sp modelId="{E3780DC8-AD5C-478D-BA23-10A608018BDF}">
      <dsp:nvSpPr>
        <dsp:cNvPr id="0" name=""/>
        <dsp:cNvSpPr/>
      </dsp:nvSpPr>
      <dsp:spPr>
        <a:xfrm>
          <a:off x="499701" y="2931878"/>
          <a:ext cx="6995816" cy="442800"/>
        </a:xfrm>
        <a:prstGeom prst="roundRect">
          <a:avLst/>
        </a:prstGeom>
        <a:solidFill>
          <a:schemeClr val="accent1">
            <a:shade val="80000"/>
            <a:hueOff val="10790"/>
            <a:satOff val="-420"/>
            <a:lumOff val="171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25" tIns="0" rIns="26442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LESSON 3 and 4</a:t>
          </a:r>
          <a:endParaRPr lang="it-IT" sz="1500" kern="1200" dirty="0"/>
        </a:p>
      </dsp:txBody>
      <dsp:txXfrm>
        <a:off x="521317" y="2953494"/>
        <a:ext cx="6952584" cy="399568"/>
      </dsp:txXfrm>
    </dsp:sp>
    <dsp:sp modelId="{5E1A6E50-B697-4B94-8A4D-1BCC937E31CD}">
      <dsp:nvSpPr>
        <dsp:cNvPr id="0" name=""/>
        <dsp:cNvSpPr/>
      </dsp:nvSpPr>
      <dsp:spPr>
        <a:xfrm>
          <a:off x="0" y="4670947"/>
          <a:ext cx="999402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6186"/>
              <a:satOff val="-630"/>
              <a:lumOff val="257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9D887-CDB1-4D8F-86B9-26BB5A1B79C8}">
      <dsp:nvSpPr>
        <dsp:cNvPr id="0" name=""/>
        <dsp:cNvSpPr/>
      </dsp:nvSpPr>
      <dsp:spPr>
        <a:xfrm>
          <a:off x="499701" y="4449547"/>
          <a:ext cx="6995816" cy="442800"/>
        </a:xfrm>
        <a:prstGeom prst="roundRect">
          <a:avLst/>
        </a:prstGeom>
        <a:solidFill>
          <a:schemeClr val="accent1">
            <a:shade val="80000"/>
            <a:hueOff val="16186"/>
            <a:satOff val="-630"/>
            <a:lumOff val="257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25" tIns="0" rIns="26442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TEST, ASSESSMENT and EVALUATION</a:t>
          </a:r>
          <a:endParaRPr lang="it-IT" sz="1500" kern="1200" dirty="0"/>
        </a:p>
      </dsp:txBody>
      <dsp:txXfrm>
        <a:off x="521317" y="4471163"/>
        <a:ext cx="6952584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37514-BF65-45C9-8778-689AE87EF5E7}" type="datetimeFigureOut">
              <a:rPr lang="it-IT" smtClean="0"/>
              <a:t>10/10/16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3C0E3-A04E-48EB-AF9D-2FD5014ECD13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803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3C0E3-A04E-48EB-AF9D-2FD5014ECD1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56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ictionary.cambridge.org/dictionary/english/arso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mp"/><Relationship Id="rId3" Type="http://schemas.openxmlformats.org/officeDocument/2006/relationships/image" Target="../media/image6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constituteproject.org/" TargetMode="Externa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2.docx"/><Relationship Id="rId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parativeconstitutionsproject.org/other-resources/" TargetMode="External"/><Relationship Id="rId4" Type="http://schemas.openxmlformats.org/officeDocument/2006/relationships/hyperlink" Target="https://www.cia.gov/library/publications/the-world-factbook/geos/it.html" TargetMode="External"/><Relationship Id="rId5" Type="http://schemas.openxmlformats.org/officeDocument/2006/relationships/hyperlink" Target="https://www.constituteproject.org/search?lang=en&amp;c" TargetMode="External"/><Relationship Id="rId6" Type="http://schemas.openxmlformats.org/officeDocument/2006/relationships/hyperlink" Target="http://www.giurcost.org/studi/giovannetti.htm" TargetMode="External"/><Relationship Id="rId7" Type="http://schemas.openxmlformats.org/officeDocument/2006/relationships/hyperlink" Target="http://www.dictionaryofeconomics.com/dictionary" TargetMode="External"/><Relationship Id="rId8" Type="http://schemas.openxmlformats.org/officeDocument/2006/relationships/hyperlink" Target="http://europa.eu/teachers-corner/home_en" TargetMode="External"/><Relationship Id="rId9" Type="http://schemas.openxmlformats.org/officeDocument/2006/relationships/hyperlink" Target="http://legal-dictionary.thefreedictionary.com/impeachment" TargetMode="External"/><Relationship Id="rId10" Type="http://schemas.openxmlformats.org/officeDocument/2006/relationships/hyperlink" Target="http://www.quirinale.it/elementi/Elenchi.aspx?tipo=Video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ucl.ac.uk/constitution-unit/whatis/uk-constituti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uropa.eu/teachers-corner/home_en" TargetMode="External"/><Relationship Id="rId3" Type="http://schemas.openxmlformats.org/officeDocument/2006/relationships/image" Target="../media/image4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1490590" y="341195"/>
            <a:ext cx="9350062" cy="795066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Workshop nazionale clil4les</a:t>
            </a:r>
            <a:endParaRPr lang="it-IT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37983" y="1383445"/>
            <a:ext cx="8441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: PRESIDENT IMPEACHMENT:</a:t>
            </a:r>
          </a:p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A comparative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constitutions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sz="2400" b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uropean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countries</a:t>
            </a:r>
            <a:endParaRPr lang="it-IT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175128" y="6181753"/>
            <a:ext cx="398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Roma 6-7 ottobre 2016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663216" y="3706622"/>
            <a:ext cx="42517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Liceo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Scienze Umane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Liceo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Economico –sociale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Fabrizio de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Andrè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Brescia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Prof.ssa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Paola Cavagna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Prof.ssa Paola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Graffeo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magine 1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69" y="2691592"/>
            <a:ext cx="2452705" cy="33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2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323833" y="782805"/>
            <a:ext cx="981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i="1" dirty="0" err="1"/>
              <a:t>step</a:t>
            </a:r>
            <a:r>
              <a:rPr lang="it-IT" b="1" i="1" dirty="0"/>
              <a:t> </a:t>
            </a:r>
            <a:r>
              <a:rPr lang="it-IT" b="1" i="1" dirty="0" smtClean="0"/>
              <a:t>4: </a:t>
            </a:r>
            <a:r>
              <a:rPr lang="it-IT" b="1" i="1" dirty="0" smtClean="0">
                <a:latin typeface="+mj-lt"/>
              </a:rPr>
              <a:t>HOMEWORK, DICTIONARY TO SEND TO THE TEACHER ON EDMODO</a:t>
            </a:r>
            <a:r>
              <a:rPr lang="it-IT" i="1" dirty="0">
                <a:latin typeface="+mj-lt"/>
              </a:rPr>
              <a:t/>
            </a:r>
            <a:br>
              <a:rPr lang="it-IT" i="1" dirty="0">
                <a:latin typeface="+mj-lt"/>
              </a:rPr>
            </a:br>
            <a:endParaRPr lang="it-IT" i="1" dirty="0"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84997" y="1429136"/>
            <a:ext cx="5902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1. Students </a:t>
            </a:r>
            <a:r>
              <a:rPr lang="it-IT" i="1" dirty="0" err="1"/>
              <a:t>write</a:t>
            </a:r>
            <a:r>
              <a:rPr lang="it-IT" i="1" dirty="0"/>
              <a:t> the </a:t>
            </a:r>
            <a:r>
              <a:rPr lang="it-IT" i="1" dirty="0" err="1"/>
              <a:t>unknown</a:t>
            </a:r>
            <a:r>
              <a:rPr lang="it-IT" i="1" dirty="0"/>
              <a:t> </a:t>
            </a:r>
            <a:r>
              <a:rPr lang="it-IT" i="1" dirty="0" err="1"/>
              <a:t>keywords</a:t>
            </a:r>
            <a:r>
              <a:rPr lang="it-IT" i="1" dirty="0"/>
              <a:t> and look for </a:t>
            </a:r>
            <a:r>
              <a:rPr lang="it-IT" i="1" dirty="0" err="1"/>
              <a:t>their</a:t>
            </a:r>
            <a:r>
              <a:rPr lang="it-IT" i="1" dirty="0"/>
              <a:t> </a:t>
            </a:r>
            <a:r>
              <a:rPr lang="it-IT" i="1" dirty="0" err="1"/>
              <a:t>meanings</a:t>
            </a:r>
            <a:r>
              <a:rPr lang="it-IT" i="1" dirty="0"/>
              <a:t> in an on-line </a:t>
            </a:r>
            <a:r>
              <a:rPr lang="it-IT" i="1" dirty="0" err="1" smtClean="0"/>
              <a:t>dictionary</a:t>
            </a:r>
            <a:r>
              <a:rPr lang="it-IT" i="1" dirty="0" smtClean="0"/>
              <a:t>:</a:t>
            </a:r>
            <a:endParaRPr lang="it-IT" i="1" dirty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84997" y="2424163"/>
            <a:ext cx="588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dictionary.cambridge.org/dictionary/english/arson</a:t>
            </a: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1084996" y="3192734"/>
            <a:ext cx="5889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2. </a:t>
            </a:r>
            <a:r>
              <a:rPr lang="it-IT" i="1" dirty="0" err="1" smtClean="0"/>
              <a:t>Then</a:t>
            </a:r>
            <a:r>
              <a:rPr lang="it-IT" i="1" dirty="0" smtClean="0"/>
              <a:t> </a:t>
            </a:r>
            <a:r>
              <a:rPr lang="it-IT" i="1" dirty="0" err="1"/>
              <a:t>they</a:t>
            </a:r>
            <a:r>
              <a:rPr lang="it-IT" i="1" dirty="0"/>
              <a:t> </a:t>
            </a:r>
            <a:r>
              <a:rPr lang="it-IT" i="1" dirty="0" err="1"/>
              <a:t>fill</a:t>
            </a:r>
            <a:r>
              <a:rPr lang="it-IT" i="1" dirty="0"/>
              <a:t> </a:t>
            </a:r>
            <a:r>
              <a:rPr lang="it-IT" i="1" dirty="0" err="1"/>
              <a:t>their</a:t>
            </a:r>
            <a:r>
              <a:rPr lang="it-IT" i="1" dirty="0"/>
              <a:t> </a:t>
            </a:r>
            <a:r>
              <a:rPr lang="it-IT" i="1" dirty="0" err="1"/>
              <a:t>dictionary</a:t>
            </a:r>
            <a:r>
              <a:rPr lang="it-IT" i="1" dirty="0"/>
              <a:t> </a:t>
            </a:r>
            <a:r>
              <a:rPr lang="it-IT" i="1" dirty="0" err="1"/>
              <a:t>as</a:t>
            </a:r>
            <a:r>
              <a:rPr lang="it-IT" i="1" dirty="0"/>
              <a:t> </a:t>
            </a:r>
            <a:r>
              <a:rPr lang="it-IT" i="1" dirty="0" err="1"/>
              <a:t>shown</a:t>
            </a:r>
            <a:r>
              <a:rPr lang="it-IT" i="1" dirty="0"/>
              <a:t> in the </a:t>
            </a:r>
            <a:r>
              <a:rPr lang="it-IT" i="1" dirty="0" smtClean="0"/>
              <a:t>sample</a:t>
            </a:r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1112293" y="3862316"/>
            <a:ext cx="6243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3. </a:t>
            </a:r>
            <a:r>
              <a:rPr lang="it-IT" i="1" dirty="0" err="1" smtClean="0"/>
              <a:t>They</a:t>
            </a:r>
            <a:r>
              <a:rPr lang="it-IT" i="1" dirty="0" smtClean="0"/>
              <a:t> </a:t>
            </a:r>
            <a:r>
              <a:rPr lang="it-IT" i="1" dirty="0"/>
              <a:t>can  </a:t>
            </a:r>
            <a:r>
              <a:rPr lang="it-IT" i="1" dirty="0" err="1" smtClean="0"/>
              <a:t>send</a:t>
            </a:r>
            <a:r>
              <a:rPr lang="it-IT" i="1" dirty="0" smtClean="0"/>
              <a:t>  </a:t>
            </a:r>
            <a:r>
              <a:rPr lang="it-IT" i="1" dirty="0" err="1"/>
              <a:t>their</a:t>
            </a:r>
            <a:r>
              <a:rPr lang="it-IT" i="1" dirty="0"/>
              <a:t> </a:t>
            </a:r>
            <a:r>
              <a:rPr lang="it-IT" i="1" dirty="0" err="1"/>
              <a:t>dictionary</a:t>
            </a:r>
            <a:r>
              <a:rPr lang="it-IT" i="1" dirty="0"/>
              <a:t> to the </a:t>
            </a:r>
            <a:r>
              <a:rPr lang="it-IT" i="1" dirty="0" err="1" smtClean="0"/>
              <a:t>teacher</a:t>
            </a:r>
            <a:r>
              <a:rPr lang="it-IT" i="1" dirty="0" smtClean="0"/>
              <a:t> on EDMODO</a:t>
            </a:r>
            <a:endParaRPr lang="it-IT" i="1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84997" y="4602244"/>
            <a:ext cx="10686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4. </a:t>
            </a:r>
            <a:r>
              <a:rPr lang="it-IT" i="1" dirty="0" err="1" smtClean="0"/>
              <a:t>They</a:t>
            </a:r>
            <a:r>
              <a:rPr lang="it-IT" i="1" dirty="0" smtClean="0"/>
              <a:t> </a:t>
            </a:r>
            <a:r>
              <a:rPr lang="it-IT" i="1" dirty="0"/>
              <a:t>can compare </a:t>
            </a:r>
            <a:r>
              <a:rPr lang="it-IT" i="1" dirty="0" err="1"/>
              <a:t>them</a:t>
            </a:r>
            <a:r>
              <a:rPr lang="it-IT" i="1" dirty="0"/>
              <a:t> </a:t>
            </a:r>
            <a:r>
              <a:rPr lang="it-IT" i="1" dirty="0" err="1"/>
              <a:t>during</a:t>
            </a:r>
            <a:r>
              <a:rPr lang="it-IT" i="1" dirty="0"/>
              <a:t> the </a:t>
            </a:r>
            <a:r>
              <a:rPr lang="it-IT" i="1" dirty="0" err="1"/>
              <a:t>lesson</a:t>
            </a:r>
            <a:r>
              <a:rPr lang="it-IT" i="1" dirty="0"/>
              <a:t> and complete </a:t>
            </a:r>
            <a:r>
              <a:rPr lang="it-IT" i="1" dirty="0" err="1"/>
              <a:t>them</a:t>
            </a:r>
            <a:r>
              <a:rPr lang="it-IT" i="1" dirty="0"/>
              <a:t> </a:t>
            </a:r>
            <a:r>
              <a:rPr lang="it-IT" i="1" dirty="0" err="1"/>
              <a:t>mutually</a:t>
            </a:r>
            <a:r>
              <a:rPr lang="it-IT" i="1" dirty="0"/>
              <a:t> </a:t>
            </a:r>
            <a:r>
              <a:rPr lang="it-IT" i="1" dirty="0" err="1"/>
              <a:t>ordering</a:t>
            </a:r>
            <a:r>
              <a:rPr lang="it-IT" i="1" dirty="0"/>
              <a:t> the </a:t>
            </a:r>
            <a:r>
              <a:rPr lang="it-IT" i="1" dirty="0" err="1"/>
              <a:t>words</a:t>
            </a:r>
            <a:r>
              <a:rPr lang="it-IT" i="1" dirty="0"/>
              <a:t> </a:t>
            </a:r>
            <a:r>
              <a:rPr lang="it-IT" i="1" dirty="0" err="1"/>
              <a:t>alphabetically</a:t>
            </a:r>
            <a:endParaRPr lang="it-IT" i="1" dirty="0"/>
          </a:p>
          <a:p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254045"/>
              </p:ext>
            </p:extLst>
          </p:nvPr>
        </p:nvGraphicFramePr>
        <p:xfrm>
          <a:off x="7267431" y="2075623"/>
          <a:ext cx="461294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432"/>
                <a:gridCol w="3060511"/>
              </a:tblGrid>
              <a:tr h="276789">
                <a:tc>
                  <a:txBody>
                    <a:bodyPr/>
                    <a:lstStyle/>
                    <a:p>
                      <a:r>
                        <a:rPr lang="it-IT" dirty="0" smtClean="0"/>
                        <a:t>WORD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MEANING</a:t>
                      </a:r>
                      <a:endParaRPr lang="it-IT" dirty="0"/>
                    </a:p>
                  </a:txBody>
                  <a:tcPr/>
                </a:tc>
              </a:tr>
              <a:tr h="27678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constitution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76789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6789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7233313" y="1651379"/>
            <a:ext cx="46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smtClean="0">
                <a:latin typeface="+mj-lt"/>
              </a:rPr>
              <a:t>DICTIONARY’S SAMPLE</a:t>
            </a:r>
            <a:endParaRPr lang="it-IT" sz="1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515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28549" y="313898"/>
            <a:ext cx="9573905" cy="3847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900" b="1" dirty="0" smtClean="0">
                <a:solidFill>
                  <a:schemeClr val="bg1"/>
                </a:solidFill>
                <a:latin typeface="+mj-lt"/>
              </a:rPr>
              <a:t>LESSON 2: PLENARY</a:t>
            </a:r>
            <a:endParaRPr lang="it-IT" sz="1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28549" y="1296536"/>
            <a:ext cx="9812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i="1" dirty="0" err="1"/>
              <a:t>step</a:t>
            </a:r>
            <a:r>
              <a:rPr lang="it-IT" b="1" i="1" dirty="0"/>
              <a:t> 1: </a:t>
            </a:r>
            <a:r>
              <a:rPr lang="it-IT" b="1" i="1" dirty="0" smtClean="0">
                <a:latin typeface="+mj-lt"/>
              </a:rPr>
              <a:t>WORD CLOUD IN TAGUL WITH THE NEW KEYWORDS</a:t>
            </a:r>
          </a:p>
          <a:p>
            <a:endParaRPr lang="it-IT" b="1" i="1" dirty="0"/>
          </a:p>
          <a:p>
            <a:r>
              <a:rPr lang="it-IT" b="1" i="1" dirty="0" err="1" smtClean="0"/>
              <a:t>Together</a:t>
            </a:r>
            <a:r>
              <a:rPr lang="it-IT" b="1" i="1" dirty="0" smtClean="0"/>
              <a:t> with the </a:t>
            </a:r>
            <a:r>
              <a:rPr lang="it-IT" b="1" i="1" dirty="0" err="1" smtClean="0"/>
              <a:t>class</a:t>
            </a:r>
            <a:r>
              <a:rPr lang="it-IT" b="1" i="1" dirty="0" smtClean="0"/>
              <a:t> the </a:t>
            </a:r>
            <a:r>
              <a:rPr lang="it-IT" b="1" i="1" dirty="0" err="1" smtClean="0"/>
              <a:t>teacher</a:t>
            </a:r>
            <a:r>
              <a:rPr lang="it-IT" b="1" i="1" dirty="0" smtClean="0"/>
              <a:t> </a:t>
            </a:r>
            <a:r>
              <a:rPr lang="it-IT" b="1" i="1" dirty="0" err="1" smtClean="0"/>
              <a:t>builds</a:t>
            </a:r>
            <a:r>
              <a:rPr lang="it-IT" b="1" i="1" dirty="0" smtClean="0"/>
              <a:t> a word </a:t>
            </a:r>
            <a:r>
              <a:rPr lang="it-IT" b="1" i="1" dirty="0" err="1" smtClean="0"/>
              <a:t>cloud</a:t>
            </a:r>
            <a:r>
              <a:rPr lang="it-IT" b="1" i="1" dirty="0" smtClean="0"/>
              <a:t> with the new </a:t>
            </a:r>
            <a:r>
              <a:rPr lang="it-IT" b="1" i="1" dirty="0" err="1" smtClean="0"/>
              <a:t>keywords</a:t>
            </a:r>
            <a:r>
              <a:rPr lang="it-IT" i="1" dirty="0"/>
              <a:t/>
            </a:r>
            <a:br>
              <a:rPr lang="it-IT" i="1" dirty="0"/>
            </a:br>
            <a:endParaRPr lang="it-IT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528549" y="1942867"/>
            <a:ext cx="975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" y="2589198"/>
            <a:ext cx="3747641" cy="3308234"/>
          </a:xfrm>
          <a:prstGeom prst="rect">
            <a:avLst/>
          </a:prstGeom>
        </p:spPr>
      </p:pic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58" y="2933592"/>
            <a:ext cx="6619923" cy="33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3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528549" y="766716"/>
            <a:ext cx="981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i="1" dirty="0" err="1"/>
              <a:t>step</a:t>
            </a:r>
            <a:r>
              <a:rPr lang="it-IT" b="1" i="1" dirty="0"/>
              <a:t> </a:t>
            </a:r>
            <a:r>
              <a:rPr lang="it-IT" b="1" i="1" dirty="0" smtClean="0"/>
              <a:t>2: </a:t>
            </a:r>
            <a:r>
              <a:rPr lang="it-IT" b="1" i="1" dirty="0" smtClean="0">
                <a:latin typeface="+mj-lt"/>
              </a:rPr>
              <a:t>FRONTAL LESSON</a:t>
            </a:r>
            <a:endParaRPr lang="it-IT" i="1" dirty="0"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28550" y="1548178"/>
            <a:ext cx="8802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u="sng" dirty="0" smtClean="0">
                <a:solidFill>
                  <a:srgbClr val="FF0000"/>
                </a:solidFill>
              </a:rPr>
              <a:t>WHAT IS IMPEACHMENT?</a:t>
            </a:r>
            <a:endParaRPr lang="it-IT" sz="2200" b="1" dirty="0">
              <a:solidFill>
                <a:srgbClr val="FF0000"/>
              </a:solidFill>
            </a:endParaRPr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97" y="2866644"/>
            <a:ext cx="4735772" cy="350779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28550" y="2227867"/>
            <a:ext cx="5111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A </a:t>
            </a:r>
            <a:r>
              <a:rPr lang="it-IT" dirty="0" err="1" smtClean="0"/>
              <a:t>process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to </a:t>
            </a:r>
            <a:r>
              <a:rPr lang="it-IT" dirty="0" err="1" smtClean="0"/>
              <a:t>charge</a:t>
            </a:r>
            <a:r>
              <a:rPr lang="it-IT" dirty="0" smtClean="0"/>
              <a:t>, </a:t>
            </a:r>
            <a:r>
              <a:rPr lang="it-IT" dirty="0" err="1" smtClean="0"/>
              <a:t>try</a:t>
            </a:r>
            <a:r>
              <a:rPr lang="it-IT" dirty="0" smtClean="0"/>
              <a:t>, and </a:t>
            </a:r>
            <a:r>
              <a:rPr lang="it-IT" dirty="0" err="1" smtClean="0"/>
              <a:t>remove</a:t>
            </a:r>
            <a:r>
              <a:rPr lang="it-IT" dirty="0" smtClean="0"/>
              <a:t> public </a:t>
            </a:r>
            <a:r>
              <a:rPr lang="it-IT" dirty="0" err="1" smtClean="0"/>
              <a:t>officials</a:t>
            </a:r>
            <a:r>
              <a:rPr lang="it-IT" dirty="0" smtClean="0"/>
              <a:t> for </a:t>
            </a:r>
            <a:r>
              <a:rPr lang="it-IT" dirty="0" err="1" smtClean="0"/>
              <a:t>misconduct</a:t>
            </a:r>
            <a:r>
              <a:rPr lang="it-IT" dirty="0" smtClean="0"/>
              <a:t> </a:t>
            </a:r>
            <a:r>
              <a:rPr lang="it-IT" dirty="0" err="1" smtClean="0"/>
              <a:t>while</a:t>
            </a:r>
            <a:r>
              <a:rPr lang="it-IT" dirty="0" smtClean="0"/>
              <a:t> in office.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28550" y="3391888"/>
            <a:ext cx="511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The </a:t>
            </a:r>
            <a:r>
              <a:rPr lang="it-IT" dirty="0" err="1" smtClean="0"/>
              <a:t>reluctance</a:t>
            </a:r>
            <a:r>
              <a:rPr lang="it-IT" dirty="0" smtClean="0"/>
              <a:t> of </a:t>
            </a:r>
            <a:r>
              <a:rPr lang="it-IT" dirty="0" err="1" smtClean="0"/>
              <a:t>lawmakers</a:t>
            </a:r>
            <a:r>
              <a:rPr lang="it-IT" dirty="0" smtClean="0"/>
              <a:t> to use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measure</a:t>
            </a:r>
            <a:r>
              <a:rPr lang="it-IT" dirty="0" smtClean="0"/>
              <a:t> of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gravity</a:t>
            </a:r>
            <a:r>
              <a:rPr lang="it-IT" dirty="0"/>
              <a:t>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528549" y="4354055"/>
            <a:ext cx="511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generally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invoked</a:t>
            </a:r>
            <a:r>
              <a:rPr lang="it-IT" dirty="0" smtClean="0"/>
              <a:t> by </a:t>
            </a:r>
            <a:r>
              <a:rPr lang="it-IT" dirty="0" err="1" smtClean="0"/>
              <a:t>evidence</a:t>
            </a:r>
            <a:r>
              <a:rPr lang="it-IT" dirty="0" smtClean="0"/>
              <a:t> of </a:t>
            </a:r>
            <a:r>
              <a:rPr lang="it-IT" dirty="0" err="1" smtClean="0"/>
              <a:t>criminality</a:t>
            </a:r>
            <a:r>
              <a:rPr lang="it-IT" dirty="0" smtClean="0"/>
              <a:t> or </a:t>
            </a:r>
            <a:r>
              <a:rPr lang="it-IT" dirty="0" err="1" smtClean="0"/>
              <a:t>substantial</a:t>
            </a:r>
            <a:r>
              <a:rPr lang="it-IT" dirty="0" smtClean="0"/>
              <a:t> </a:t>
            </a:r>
            <a:r>
              <a:rPr lang="it-IT" dirty="0" err="1" smtClean="0"/>
              <a:t>abuse</a:t>
            </a:r>
            <a:r>
              <a:rPr lang="it-IT" dirty="0" smtClean="0"/>
              <a:t> of </a:t>
            </a:r>
            <a:r>
              <a:rPr lang="it-IT" dirty="0" err="1" smtClean="0"/>
              <a:t>power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893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28549" y="313898"/>
            <a:ext cx="9573905" cy="384721"/>
          </a:xfrm>
          <a:prstGeom prst="rect">
            <a:avLst/>
          </a:prstGeom>
          <a:solidFill>
            <a:srgbClr val="B33411"/>
          </a:solidFill>
        </p:spPr>
        <p:txBody>
          <a:bodyPr wrap="square" rtlCol="0">
            <a:spAutoFit/>
          </a:bodyPr>
          <a:lstStyle/>
          <a:p>
            <a:r>
              <a:rPr lang="it-IT" sz="1900" b="1" dirty="0" smtClean="0">
                <a:solidFill>
                  <a:schemeClr val="bg1"/>
                </a:solidFill>
              </a:rPr>
              <a:t>HISTORICAL BACKGROUND: Crash </a:t>
            </a:r>
            <a:r>
              <a:rPr lang="it-IT" sz="1900" b="1" dirty="0" err="1" smtClean="0">
                <a:solidFill>
                  <a:schemeClr val="bg1"/>
                </a:solidFill>
              </a:rPr>
              <a:t>course</a:t>
            </a:r>
            <a:r>
              <a:rPr lang="it-IT" sz="1900" b="1" dirty="0" smtClean="0">
                <a:solidFill>
                  <a:schemeClr val="bg1"/>
                </a:solidFill>
              </a:rPr>
              <a:t> of </a:t>
            </a:r>
            <a:r>
              <a:rPr lang="it-IT" sz="1900" b="1" dirty="0" err="1" smtClean="0">
                <a:solidFill>
                  <a:schemeClr val="bg1"/>
                </a:solidFill>
              </a:rPr>
              <a:t>history</a:t>
            </a:r>
            <a:r>
              <a:rPr lang="it-IT" sz="1900" b="1" dirty="0" smtClean="0">
                <a:solidFill>
                  <a:schemeClr val="bg1"/>
                </a:solidFill>
              </a:rPr>
              <a:t> of impeachment of head of state</a:t>
            </a:r>
            <a:endParaRPr lang="it-IT" sz="1900" b="1" dirty="0">
              <a:solidFill>
                <a:schemeClr val="bg1"/>
              </a:solidFill>
            </a:endParaRPr>
          </a:p>
        </p:txBody>
      </p:sp>
      <p:sp>
        <p:nvSpPr>
          <p:cNvPr id="7" name="Gallone 6"/>
          <p:cNvSpPr/>
          <p:nvPr/>
        </p:nvSpPr>
        <p:spPr>
          <a:xfrm>
            <a:off x="7814479" y="3265225"/>
            <a:ext cx="2510052" cy="1231711"/>
          </a:xfrm>
          <a:prstGeom prst="chevron">
            <a:avLst/>
          </a:prstGeom>
          <a:solidFill>
            <a:srgbClr val="F29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NOW-A-DAYS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Gallone 7"/>
          <p:cNvSpPr/>
          <p:nvPr/>
        </p:nvSpPr>
        <p:spPr>
          <a:xfrm>
            <a:off x="5624014" y="3265226"/>
            <a:ext cx="2728414" cy="1231710"/>
          </a:xfrm>
          <a:prstGeom prst="chevron">
            <a:avLst/>
          </a:prstGeom>
          <a:solidFill>
            <a:srgbClr val="ED6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1776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Gallone 8"/>
          <p:cNvSpPr/>
          <p:nvPr/>
        </p:nvSpPr>
        <p:spPr>
          <a:xfrm>
            <a:off x="3672384" y="3269769"/>
            <a:ext cx="2510050" cy="1231710"/>
          </a:xfrm>
          <a:prstGeom prst="chevron">
            <a:avLst/>
          </a:prstGeom>
          <a:solidFill>
            <a:srgbClr val="E944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1300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Gallone 9"/>
          <p:cNvSpPr/>
          <p:nvPr/>
        </p:nvSpPr>
        <p:spPr>
          <a:xfrm>
            <a:off x="1709381" y="3265226"/>
            <a:ext cx="2510050" cy="1231710"/>
          </a:xfrm>
          <a:prstGeom prst="chevron">
            <a:avLst/>
          </a:prstGeom>
          <a:solidFill>
            <a:srgbClr val="B334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600 BC</a:t>
            </a:r>
          </a:p>
          <a:p>
            <a:pPr algn="ctr"/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1851545" y="5099712"/>
            <a:ext cx="2075596" cy="9940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 smtClean="0">
                <a:latin typeface="+mj-lt"/>
                <a:cs typeface="Times New Roman" pitchFamily="18" charset="0"/>
              </a:rPr>
              <a:t>ANCIENT  ATHENS </a:t>
            </a:r>
            <a:endParaRPr lang="it-IT" sz="1300" dirty="0">
              <a:latin typeface="+mj-lt"/>
              <a:cs typeface="Times New Roman" pitchFamily="18" charset="0"/>
            </a:endParaRPr>
          </a:p>
          <a:p>
            <a:pPr algn="ctr"/>
            <a:r>
              <a:rPr lang="it-IT" sz="1300" b="1" dirty="0" smtClean="0">
                <a:latin typeface="+mj-lt"/>
                <a:cs typeface="Times New Roman" pitchFamily="18" charset="0"/>
              </a:rPr>
              <a:t>BOULE’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5879340" y="5088337"/>
            <a:ext cx="2326944" cy="12578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 smtClean="0"/>
              <a:t>THE CONSTITUTIONAL CONVENTION INCLUDED MUCH OF COMMON LAW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3398290" y="1426191"/>
            <a:ext cx="2784144" cy="12828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smtClean="0">
                <a:latin typeface="+mj-lt"/>
                <a:cs typeface="Times New Roman" pitchFamily="18" charset="0"/>
              </a:rPr>
              <a:t>HOUSE OF COMMONS AND HOUSE OF LORDS</a:t>
            </a:r>
            <a:endParaRPr lang="it-IT" sz="1300" dirty="0">
              <a:latin typeface="+mj-lt"/>
              <a:cs typeface="Times New Roman" pitchFamily="18" charset="0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7423528" y="1426191"/>
            <a:ext cx="2757702" cy="13010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smtClean="0">
                <a:solidFill>
                  <a:srgbClr val="002060"/>
                </a:solidFill>
              </a:rPr>
              <a:t>…………………………………..</a:t>
            </a:r>
            <a:endParaRPr lang="it-IT" sz="1300" dirty="0">
              <a:solidFill>
                <a:srgbClr val="002060"/>
              </a:solidFill>
            </a:endParaRPr>
          </a:p>
        </p:txBody>
      </p:sp>
      <p:cxnSp>
        <p:nvCxnSpPr>
          <p:cNvPr id="17" name="Connettore 2 16"/>
          <p:cNvCxnSpPr>
            <a:endCxn id="11" idx="0"/>
          </p:cNvCxnSpPr>
          <p:nvPr/>
        </p:nvCxnSpPr>
        <p:spPr>
          <a:xfrm>
            <a:off x="2889343" y="4503760"/>
            <a:ext cx="0" cy="595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endCxn id="15" idx="2"/>
          </p:cNvCxnSpPr>
          <p:nvPr/>
        </p:nvCxnSpPr>
        <p:spPr>
          <a:xfrm flipV="1">
            <a:off x="4790362" y="2709078"/>
            <a:ext cx="0" cy="5606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endCxn id="14" idx="0"/>
          </p:cNvCxnSpPr>
          <p:nvPr/>
        </p:nvCxnSpPr>
        <p:spPr>
          <a:xfrm>
            <a:off x="7042812" y="4492385"/>
            <a:ext cx="0" cy="595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endCxn id="16" idx="2"/>
          </p:cNvCxnSpPr>
          <p:nvPr/>
        </p:nvCxnSpPr>
        <p:spPr>
          <a:xfrm flipV="1">
            <a:off x="8802379" y="2727277"/>
            <a:ext cx="0" cy="4731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97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617259" y="862250"/>
            <a:ext cx="981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i="1" dirty="0" err="1"/>
              <a:t>step</a:t>
            </a:r>
            <a:r>
              <a:rPr lang="it-IT" b="1" i="1" dirty="0"/>
              <a:t> 3</a:t>
            </a:r>
            <a:r>
              <a:rPr lang="it-IT" b="1" i="1" dirty="0" smtClean="0"/>
              <a:t>: </a:t>
            </a:r>
            <a:r>
              <a:rPr lang="it-IT" b="1" i="1" dirty="0" smtClean="0">
                <a:latin typeface="+mj-lt"/>
              </a:rPr>
              <a:t>HOW DO YOU IMPEACH A PRESIDENT IN THE USA?</a:t>
            </a:r>
            <a:r>
              <a:rPr lang="it-IT" b="1" i="1" dirty="0" smtClean="0"/>
              <a:t> (</a:t>
            </a:r>
            <a:r>
              <a:rPr lang="it-IT" b="1" i="1" dirty="0" err="1" smtClean="0"/>
              <a:t>YouTube</a:t>
            </a:r>
            <a:r>
              <a:rPr lang="it-IT" b="1" i="1" dirty="0" smtClean="0"/>
              <a:t> Video + script)</a:t>
            </a:r>
            <a:endParaRPr lang="it-IT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28550" y="1554159"/>
            <a:ext cx="880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B0F0"/>
                </a:solidFill>
              </a:rPr>
              <a:t>https://</a:t>
            </a:r>
            <a:r>
              <a:rPr lang="it-IT" sz="2400" b="1" dirty="0" smtClean="0">
                <a:solidFill>
                  <a:srgbClr val="00B0F0"/>
                </a:solidFill>
              </a:rPr>
              <a:t>www.youtube.com/watch?v=NRwPqfPFHSw</a:t>
            </a:r>
            <a:endParaRPr lang="it-IT" sz="24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253" y="2406424"/>
            <a:ext cx="5589059" cy="314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18866" y="2282458"/>
            <a:ext cx="511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In 1999 The impeachment trial of </a:t>
            </a:r>
            <a:r>
              <a:rPr lang="it-IT" dirty="0" err="1" smtClean="0"/>
              <a:t>President</a:t>
            </a:r>
            <a:r>
              <a:rPr lang="it-IT" dirty="0" smtClean="0"/>
              <a:t> Bill Clinton </a:t>
            </a:r>
            <a:r>
              <a:rPr lang="it-IT" dirty="0" err="1" smtClean="0"/>
              <a:t>began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18866" y="3226428"/>
            <a:ext cx="5111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Impeachment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result</a:t>
            </a:r>
            <a:r>
              <a:rPr lang="it-IT" dirty="0" smtClean="0"/>
              <a:t> of the impeachment </a:t>
            </a:r>
            <a:r>
              <a:rPr lang="it-IT" dirty="0" err="1" smtClean="0"/>
              <a:t>process</a:t>
            </a:r>
            <a:r>
              <a:rPr lang="it-IT" dirty="0" smtClean="0"/>
              <a:t>, </a:t>
            </a:r>
            <a:r>
              <a:rPr lang="it-IT" dirty="0" err="1" smtClean="0"/>
              <a:t>started</a:t>
            </a:r>
            <a:r>
              <a:rPr lang="it-IT" dirty="0" smtClean="0"/>
              <a:t> by the House of </a:t>
            </a:r>
            <a:r>
              <a:rPr lang="it-IT" dirty="0" err="1" smtClean="0"/>
              <a:t>Rapresentatives</a:t>
            </a:r>
            <a:r>
              <a:rPr lang="it-IT" dirty="0" smtClean="0"/>
              <a:t>,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removal</a:t>
            </a:r>
            <a:r>
              <a:rPr lang="it-IT" dirty="0" smtClean="0"/>
              <a:t> of the </a:t>
            </a:r>
            <a:r>
              <a:rPr lang="it-IT" dirty="0" err="1" smtClean="0"/>
              <a:t>President</a:t>
            </a:r>
            <a:r>
              <a:rPr lang="it-IT" dirty="0" smtClean="0"/>
              <a:t> from office </a:t>
            </a:r>
            <a:r>
              <a:rPr lang="it-IT" dirty="0" err="1" smtClean="0"/>
              <a:t>if</a:t>
            </a:r>
            <a:r>
              <a:rPr lang="it-IT" dirty="0" smtClean="0"/>
              <a:t> the trial in front of the </a:t>
            </a:r>
            <a:r>
              <a:rPr lang="it-IT" dirty="0" err="1"/>
              <a:t>S</a:t>
            </a:r>
            <a:r>
              <a:rPr lang="it-IT" dirty="0" err="1" smtClean="0"/>
              <a:t>enate</a:t>
            </a:r>
            <a:r>
              <a:rPr lang="it-IT" dirty="0" smtClean="0"/>
              <a:t> </a:t>
            </a:r>
            <a:r>
              <a:rPr lang="it-IT" dirty="0" err="1" smtClean="0"/>
              <a:t>finds</a:t>
            </a:r>
            <a:r>
              <a:rPr lang="it-IT" dirty="0" smtClean="0"/>
              <a:t> </a:t>
            </a:r>
            <a:r>
              <a:rPr lang="it-IT" dirty="0" err="1" smtClean="0"/>
              <a:t>him</a:t>
            </a:r>
            <a:r>
              <a:rPr lang="it-IT" dirty="0" smtClean="0"/>
              <a:t> </a:t>
            </a:r>
            <a:r>
              <a:rPr lang="it-IT" dirty="0" err="1" smtClean="0"/>
              <a:t>guilty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18865" y="4757481"/>
            <a:ext cx="5111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The American </a:t>
            </a:r>
            <a:r>
              <a:rPr lang="it-IT" dirty="0" err="1" smtClean="0"/>
              <a:t>Constitution</a:t>
            </a:r>
            <a:r>
              <a:rPr lang="it-IT" dirty="0" smtClean="0"/>
              <a:t> </a:t>
            </a:r>
            <a:r>
              <a:rPr lang="it-IT" dirty="0" err="1" smtClean="0"/>
              <a:t>lists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violations</a:t>
            </a:r>
            <a:r>
              <a:rPr lang="it-IT" dirty="0" smtClean="0"/>
              <a:t>: «</a:t>
            </a:r>
            <a:r>
              <a:rPr lang="it-IT" dirty="0" err="1" smtClean="0"/>
              <a:t>Treason</a:t>
            </a:r>
            <a:r>
              <a:rPr lang="it-IT" dirty="0" smtClean="0"/>
              <a:t>, </a:t>
            </a:r>
            <a:r>
              <a:rPr lang="it-IT" dirty="0" err="1" smtClean="0"/>
              <a:t>Bribery</a:t>
            </a:r>
            <a:r>
              <a:rPr lang="it-IT" dirty="0" smtClean="0"/>
              <a:t>, and </a:t>
            </a:r>
            <a:r>
              <a:rPr lang="it-IT" dirty="0" err="1" smtClean="0"/>
              <a:t>other</a:t>
            </a:r>
            <a:r>
              <a:rPr lang="it-IT" dirty="0" smtClean="0"/>
              <a:t> High </a:t>
            </a:r>
            <a:r>
              <a:rPr lang="it-IT" dirty="0" err="1" smtClean="0"/>
              <a:t>Crimes</a:t>
            </a:r>
            <a:r>
              <a:rPr lang="it-IT" dirty="0" smtClean="0"/>
              <a:t> and </a:t>
            </a:r>
            <a:r>
              <a:rPr lang="it-IT" dirty="0" err="1" smtClean="0"/>
              <a:t>Misdemeanors</a:t>
            </a:r>
            <a:r>
              <a:rPr lang="it-IT" dirty="0" smtClean="0"/>
              <a:t>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27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17259" y="862250"/>
            <a:ext cx="981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i="1" dirty="0" err="1"/>
              <a:t>step</a:t>
            </a:r>
            <a:r>
              <a:rPr lang="it-IT" b="1" i="1" dirty="0"/>
              <a:t> </a:t>
            </a:r>
            <a:r>
              <a:rPr lang="it-IT" b="1" i="1" dirty="0" smtClean="0"/>
              <a:t>4: </a:t>
            </a:r>
            <a:r>
              <a:rPr lang="it-IT" b="1" i="1" dirty="0" smtClean="0">
                <a:latin typeface="+mj-lt"/>
              </a:rPr>
              <a:t>THE IMPEACHMENT IN THE ITALIAN CONSTITUTION</a:t>
            </a:r>
            <a:endParaRPr lang="it-IT" i="1" dirty="0"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26459" y="2161912"/>
            <a:ext cx="4605602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baseline="30000" dirty="0" smtClean="0"/>
              <a:t>ART. 90</a:t>
            </a:r>
          </a:p>
          <a:p>
            <a:pPr algn="just"/>
            <a:r>
              <a:rPr lang="it-IT" sz="2800" baseline="30000" dirty="0" smtClean="0"/>
              <a:t>The </a:t>
            </a:r>
            <a:r>
              <a:rPr lang="it-IT" sz="2800" baseline="30000" dirty="0"/>
              <a:t>President of the Republic is not responsible for the actions performed in the exercise of the presidential duties, except in the case of high treason or attempt against the Constitution.</a:t>
            </a:r>
          </a:p>
          <a:p>
            <a:pPr algn="just"/>
            <a:r>
              <a:rPr lang="it-IT" sz="2800" baseline="30000" dirty="0"/>
              <a:t>In such cases, the President may be impeached by Parliament in joint session, with an absolute majority of its members.</a:t>
            </a:r>
            <a:endParaRPr lang="it-IT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59" y="1600200"/>
            <a:ext cx="569118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26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1097280" y="447719"/>
            <a:ext cx="10027920" cy="3847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900" b="1" dirty="0" smtClean="0">
                <a:solidFill>
                  <a:schemeClr val="bg1"/>
                </a:solidFill>
              </a:rPr>
              <a:t>LESSON </a:t>
            </a:r>
            <a:r>
              <a:rPr lang="it-IT" sz="1900" b="1" dirty="0">
                <a:solidFill>
                  <a:schemeClr val="bg1"/>
                </a:solidFill>
              </a:rPr>
              <a:t>3</a:t>
            </a:r>
            <a:r>
              <a:rPr lang="it-IT" sz="1900" b="1" dirty="0" smtClean="0">
                <a:solidFill>
                  <a:schemeClr val="bg1"/>
                </a:solidFill>
              </a:rPr>
              <a:t>: GROUP WORK</a:t>
            </a:r>
            <a:endParaRPr lang="it-IT" sz="19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30573" y="1310182"/>
            <a:ext cx="981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i="1" dirty="0" err="1"/>
              <a:t>step</a:t>
            </a:r>
            <a:r>
              <a:rPr lang="it-IT" b="1" i="1" dirty="0"/>
              <a:t> 1: </a:t>
            </a:r>
            <a:r>
              <a:rPr lang="it-IT" b="1" i="1" dirty="0" smtClean="0">
                <a:latin typeface="+mj-lt"/>
              </a:rPr>
              <a:t>HOW TO FIND INFORMATION ABOUT IMPEACHMENT IN EUROPEAN CONSTITUTIONS?</a:t>
            </a:r>
            <a:r>
              <a:rPr lang="it-IT" b="1" i="1" dirty="0">
                <a:latin typeface="+mj-lt"/>
              </a:rPr>
              <a:t/>
            </a:r>
            <a:br>
              <a:rPr lang="it-IT" b="1" i="1" dirty="0">
                <a:latin typeface="+mj-lt"/>
              </a:rPr>
            </a:br>
            <a:endParaRPr lang="it-IT" b="1" i="1" dirty="0"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30571" y="1777154"/>
            <a:ext cx="6077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Teacher</a:t>
            </a:r>
            <a:r>
              <a:rPr lang="it-IT" i="1" dirty="0" smtClean="0"/>
              <a:t> </a:t>
            </a:r>
            <a:r>
              <a:rPr lang="it-IT" i="1" dirty="0" err="1" smtClean="0"/>
              <a:t>divides</a:t>
            </a:r>
            <a:r>
              <a:rPr lang="it-IT" i="1" dirty="0" smtClean="0"/>
              <a:t> the </a:t>
            </a:r>
            <a:r>
              <a:rPr lang="it-IT" i="1" dirty="0" err="1" smtClean="0"/>
              <a:t>class</a:t>
            </a:r>
            <a:r>
              <a:rPr lang="it-IT" i="1" dirty="0" smtClean="0"/>
              <a:t> in 4 </a:t>
            </a:r>
            <a:r>
              <a:rPr lang="it-IT" i="1" dirty="0" err="1" smtClean="0"/>
              <a:t>groups</a:t>
            </a:r>
            <a:r>
              <a:rPr lang="it-IT" i="1" dirty="0" smtClean="0"/>
              <a:t> of 4 </a:t>
            </a:r>
            <a:r>
              <a:rPr lang="it-IT" i="1" dirty="0" err="1" smtClean="0"/>
              <a:t>students</a:t>
            </a:r>
            <a:r>
              <a:rPr lang="it-IT" i="1" dirty="0" smtClean="0"/>
              <a:t>, </a:t>
            </a:r>
            <a:r>
              <a:rPr lang="it-IT" i="1" dirty="0" err="1" smtClean="0"/>
              <a:t>assigns</a:t>
            </a:r>
            <a:r>
              <a:rPr lang="it-IT" i="1" dirty="0" smtClean="0"/>
              <a:t> an </a:t>
            </a:r>
            <a:r>
              <a:rPr lang="it-IT" i="1" dirty="0" err="1" smtClean="0"/>
              <a:t>European</a:t>
            </a:r>
            <a:r>
              <a:rPr lang="it-IT" i="1" dirty="0" smtClean="0"/>
              <a:t> </a:t>
            </a:r>
            <a:r>
              <a:rPr lang="it-IT" i="1" dirty="0" err="1" smtClean="0"/>
              <a:t>constitution</a:t>
            </a:r>
            <a:r>
              <a:rPr lang="it-IT" i="1" dirty="0" smtClean="0"/>
              <a:t> and </a:t>
            </a:r>
            <a:r>
              <a:rPr lang="it-IT" i="1" dirty="0" err="1" smtClean="0"/>
              <a:t>invites</a:t>
            </a:r>
            <a:r>
              <a:rPr lang="it-IT" i="1" dirty="0" smtClean="0"/>
              <a:t> the </a:t>
            </a:r>
            <a:r>
              <a:rPr lang="it-IT" i="1" dirty="0" err="1" smtClean="0"/>
              <a:t>groups</a:t>
            </a:r>
            <a:r>
              <a:rPr lang="it-IT" i="1" dirty="0" smtClean="0"/>
              <a:t> to </a:t>
            </a:r>
            <a:r>
              <a:rPr lang="it-IT" i="1" dirty="0" err="1" smtClean="0"/>
              <a:t>visit</a:t>
            </a:r>
            <a:r>
              <a:rPr lang="it-IT" i="1" dirty="0" smtClean="0"/>
              <a:t> the website and </a:t>
            </a:r>
            <a:r>
              <a:rPr lang="it-IT" i="1" dirty="0" err="1" smtClean="0"/>
              <a:t>learn</a:t>
            </a:r>
            <a:r>
              <a:rPr lang="it-IT" i="1" dirty="0" smtClean="0"/>
              <a:t> </a:t>
            </a:r>
            <a:r>
              <a:rPr lang="it-IT" i="1" dirty="0" err="1" smtClean="0"/>
              <a:t>how</a:t>
            </a:r>
            <a:r>
              <a:rPr lang="it-IT" i="1" dirty="0" smtClean="0"/>
              <a:t> to use </a:t>
            </a:r>
            <a:r>
              <a:rPr lang="it-IT" i="1" dirty="0" err="1" smtClean="0"/>
              <a:t>it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674125" y="2839504"/>
            <a:ext cx="487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00B0F0"/>
                </a:solidFill>
                <a:hlinkClick r:id="rId2"/>
              </a:rPr>
              <a:t>https://www.constituteproject.org</a:t>
            </a:r>
            <a:r>
              <a:rPr lang="it-IT" i="1" dirty="0" smtClean="0">
                <a:solidFill>
                  <a:srgbClr val="00B0F0"/>
                </a:solidFill>
                <a:hlinkClick r:id="rId2"/>
              </a:rPr>
              <a:t>/</a:t>
            </a:r>
            <a:endParaRPr lang="it-IT" i="1" dirty="0" smtClean="0">
              <a:solidFill>
                <a:srgbClr val="00B0F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75980" y="3694328"/>
            <a:ext cx="975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The </a:t>
            </a:r>
            <a:r>
              <a:rPr lang="it-IT" i="1" dirty="0" err="1" smtClean="0"/>
              <a:t>learners</a:t>
            </a:r>
            <a:r>
              <a:rPr lang="it-IT" i="1" dirty="0" smtClean="0"/>
              <a:t> look for information of the </a:t>
            </a:r>
            <a:r>
              <a:rPr lang="it-IT" i="1" dirty="0" err="1" smtClean="0"/>
              <a:t>President</a:t>
            </a:r>
            <a:r>
              <a:rPr lang="it-IT" i="1" dirty="0" smtClean="0"/>
              <a:t> Impeachment of </a:t>
            </a:r>
            <a:r>
              <a:rPr lang="it-IT" i="1" dirty="0" err="1" smtClean="0"/>
              <a:t>these</a:t>
            </a:r>
            <a:r>
              <a:rPr lang="it-IT" i="1" dirty="0" smtClean="0"/>
              <a:t> </a:t>
            </a:r>
            <a:r>
              <a:rPr lang="it-IT" i="1" dirty="0" err="1" smtClean="0"/>
              <a:t>States</a:t>
            </a:r>
            <a:endParaRPr lang="it-IT" dirty="0"/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230571" y="4340659"/>
            <a:ext cx="975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latin typeface="+mj-lt"/>
              </a:rPr>
              <a:t>ITALY, FRANCE, GERMANY, PORTUGAL, FINLAND and IRELAND</a:t>
            </a:r>
            <a:endParaRPr lang="it-IT" b="1" dirty="0">
              <a:latin typeface="+mj-lt"/>
            </a:endParaRPr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09" y="2839504"/>
            <a:ext cx="3534770" cy="62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86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308191"/>
              </p:ext>
            </p:extLst>
          </p:nvPr>
        </p:nvGraphicFramePr>
        <p:xfrm>
          <a:off x="875731" y="2225087"/>
          <a:ext cx="10629332" cy="3796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553"/>
                <a:gridCol w="2992500"/>
                <a:gridCol w="2613946"/>
                <a:gridCol w="2657333"/>
              </a:tblGrid>
              <a:tr h="316551">
                <a:tc gridSpan="4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COUNTRY</a:t>
                      </a:r>
                      <a:r>
                        <a:rPr lang="it-IT" baseline="0" dirty="0" smtClean="0"/>
                        <a:t> NAME – FLAG – BORDERS – EUROPEAN CAPITAL – FORM OF STATE – FORM OF GOVERMENT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563794">
                <a:tc>
                  <a:txBody>
                    <a:bodyPr/>
                    <a:lstStyle/>
                    <a:p>
                      <a:pPr algn="ctr"/>
                      <a:endParaRPr lang="it-IT" sz="1400" b="1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</a:tr>
              <a:tr h="420059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it-IT" sz="1400" b="1" i="0" dirty="0" smtClean="0"/>
                        <a:t>IMPEACHEAD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it-IT" sz="1400" dirty="0"/>
                    </a:p>
                  </a:txBody>
                  <a:tcPr/>
                </a:tc>
              </a:tr>
              <a:tr h="448448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it-IT" sz="1400" b="1" i="0" dirty="0" smtClean="0"/>
                        <a:t>TYPES OF PRESIDENTIAL VIOLATIONS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</a:pP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it-IT" sz="1400" dirty="0"/>
                    </a:p>
                  </a:txBody>
                  <a:tcPr/>
                </a:tc>
              </a:tr>
              <a:tr h="407501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it-IT" sz="1400" b="1" i="0" dirty="0" smtClean="0"/>
                        <a:t>PROCEEDINGS - 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it-IT" sz="1400" dirty="0"/>
                    </a:p>
                  </a:txBody>
                  <a:tcPr/>
                </a:tc>
              </a:tr>
              <a:tr h="524450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it-IT" sz="1400" b="1" i="0" dirty="0" smtClean="0"/>
                        <a:t>COMPETENT OFFICE TO IMPEACH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it-IT" sz="1400" dirty="0"/>
                    </a:p>
                  </a:txBody>
                  <a:tcPr/>
                </a:tc>
              </a:tr>
              <a:tr h="484276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it-IT" sz="1400" b="1" i="0" dirty="0" smtClean="0"/>
                        <a:t>COMPETENT OFFICE TO JUDGE THE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it-IT" sz="1400" dirty="0"/>
                    </a:p>
                  </a:txBody>
                  <a:tcPr/>
                </a:tc>
              </a:tr>
              <a:tr h="47837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it-IT" sz="1400" b="1" i="0" dirty="0" smtClean="0"/>
                        <a:t>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148686" y="663851"/>
            <a:ext cx="981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i="1" dirty="0" err="1"/>
              <a:t>step</a:t>
            </a:r>
            <a:r>
              <a:rPr lang="it-IT" b="1" i="1" dirty="0"/>
              <a:t> </a:t>
            </a:r>
            <a:r>
              <a:rPr lang="it-IT" b="1" i="1" dirty="0" smtClean="0"/>
              <a:t>2: </a:t>
            </a:r>
            <a:r>
              <a:rPr lang="it-IT" b="1" i="1" dirty="0" smtClean="0">
                <a:latin typeface="+mj-lt"/>
              </a:rPr>
              <a:t>COMPLETE THE TABLE</a:t>
            </a:r>
            <a:endParaRPr lang="it-IT" i="1" dirty="0"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48686" y="1219871"/>
            <a:ext cx="9751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The </a:t>
            </a:r>
            <a:r>
              <a:rPr lang="it-IT" i="1" dirty="0" err="1" smtClean="0"/>
              <a:t>students</a:t>
            </a:r>
            <a:r>
              <a:rPr lang="it-IT" i="1" dirty="0" smtClean="0"/>
              <a:t> compare the </a:t>
            </a:r>
            <a:r>
              <a:rPr lang="it-IT" i="1" dirty="0" err="1" smtClean="0"/>
              <a:t>Italian</a:t>
            </a:r>
            <a:r>
              <a:rPr lang="it-IT" i="1" dirty="0" smtClean="0"/>
              <a:t> </a:t>
            </a:r>
            <a:r>
              <a:rPr lang="it-IT" i="1" dirty="0" err="1" smtClean="0"/>
              <a:t>Constitution</a:t>
            </a:r>
            <a:r>
              <a:rPr lang="it-IT" i="1" dirty="0" smtClean="0"/>
              <a:t> with the </a:t>
            </a:r>
            <a:r>
              <a:rPr lang="it-IT" i="1" dirty="0" err="1" smtClean="0"/>
              <a:t>assigned</a:t>
            </a:r>
            <a:r>
              <a:rPr lang="it-IT" i="1" dirty="0" smtClean="0"/>
              <a:t> </a:t>
            </a:r>
            <a:r>
              <a:rPr lang="it-IT" i="1" dirty="0" err="1" smtClean="0"/>
              <a:t>one</a:t>
            </a:r>
            <a:r>
              <a:rPr lang="it-IT" i="1" dirty="0" smtClean="0"/>
              <a:t> </a:t>
            </a:r>
            <a:r>
              <a:rPr lang="it-IT" i="1" dirty="0" err="1" smtClean="0"/>
              <a:t>about</a:t>
            </a:r>
            <a:r>
              <a:rPr lang="it-IT" i="1" dirty="0" smtClean="0"/>
              <a:t> impeachment and complete the </a:t>
            </a:r>
            <a:r>
              <a:rPr lang="it-IT" i="1" dirty="0" err="1" smtClean="0"/>
              <a:t>following</a:t>
            </a:r>
            <a:r>
              <a:rPr lang="it-IT" i="1" dirty="0" smtClean="0"/>
              <a:t> </a:t>
            </a:r>
            <a:r>
              <a:rPr lang="it-IT" i="1" dirty="0" err="1" smtClean="0"/>
              <a:t>table</a:t>
            </a:r>
            <a:r>
              <a:rPr lang="it-IT" i="1" dirty="0" smtClean="0"/>
              <a:t> to </a:t>
            </a:r>
            <a:r>
              <a:rPr lang="it-IT" i="1" dirty="0" err="1" smtClean="0"/>
              <a:t>present</a:t>
            </a:r>
            <a:r>
              <a:rPr lang="it-IT" i="1" dirty="0" smtClean="0"/>
              <a:t> to the </a:t>
            </a:r>
            <a:r>
              <a:rPr lang="it-IT" i="1" dirty="0" err="1" smtClean="0"/>
              <a:t>class</a:t>
            </a:r>
            <a:r>
              <a:rPr lang="it-IT" i="1" dirty="0" smtClean="0"/>
              <a:t> </a:t>
            </a:r>
            <a:r>
              <a:rPr lang="it-IT" i="1" dirty="0" err="1" smtClean="0"/>
              <a:t>at</a:t>
            </a:r>
            <a:r>
              <a:rPr lang="it-IT" i="1" dirty="0" smtClean="0"/>
              <a:t> the end of the </a:t>
            </a:r>
            <a:r>
              <a:rPr lang="it-IT" i="1" dirty="0" err="1" smtClean="0"/>
              <a:t>searching</a:t>
            </a:r>
            <a:r>
              <a:rPr lang="it-IT" i="1" dirty="0" smtClean="0"/>
              <a:t> </a:t>
            </a:r>
            <a:r>
              <a:rPr lang="it-IT" i="1" dirty="0" err="1" smtClean="0"/>
              <a:t>activity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645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28549" y="334369"/>
            <a:ext cx="9573905" cy="384721"/>
          </a:xfrm>
          <a:prstGeom prst="rect">
            <a:avLst/>
          </a:prstGeom>
          <a:solidFill>
            <a:srgbClr val="B334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900" b="1" dirty="0" smtClean="0">
                <a:solidFill>
                  <a:schemeClr val="bg1"/>
                </a:solidFill>
              </a:rPr>
              <a:t>SAMPLE OF COMPLETE CHART</a:t>
            </a:r>
            <a:endParaRPr lang="it-IT" sz="19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932628"/>
              </p:ext>
            </p:extLst>
          </p:nvPr>
        </p:nvGraphicFramePr>
        <p:xfrm>
          <a:off x="1924334" y="1021429"/>
          <a:ext cx="8584442" cy="5485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Documento" r:id="rId3" imgW="6794250" imgH="9715142" progId="Word.Document.12">
                  <p:embed/>
                </p:oleObj>
              </mc:Choice>
              <mc:Fallback>
                <p:oleObj name="Documento" r:id="rId3" imgW="6794250" imgH="9715142" progId="Word.Document.12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334" y="1021429"/>
                        <a:ext cx="8584442" cy="5485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0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48686" y="663851"/>
            <a:ext cx="981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i="1" dirty="0" err="1"/>
              <a:t>step</a:t>
            </a:r>
            <a:r>
              <a:rPr lang="it-IT" b="1" i="1" dirty="0"/>
              <a:t> 3</a:t>
            </a:r>
            <a:r>
              <a:rPr lang="it-IT" b="1" i="1" dirty="0" smtClean="0"/>
              <a:t>: </a:t>
            </a:r>
            <a:r>
              <a:rPr lang="it-IT" b="1" i="1" dirty="0" smtClean="0">
                <a:latin typeface="+mj-lt"/>
              </a:rPr>
              <a:t>COMPLETE THE VOCABULARY WITH THE NEW KEYWORDS</a:t>
            </a:r>
            <a:endParaRPr lang="it-IT" i="1" dirty="0">
              <a:latin typeface="+mj-lt"/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33113"/>
              </p:ext>
            </p:extLst>
          </p:nvPr>
        </p:nvGraphicFramePr>
        <p:xfrm>
          <a:off x="1677988" y="1279999"/>
          <a:ext cx="8618537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Documento" r:id="rId3" imgW="6841001" imgH="9689710" progId="Word.Document.12">
                  <p:embed/>
                </p:oleObj>
              </mc:Choice>
              <mc:Fallback>
                <p:oleObj name="Documento" r:id="rId3" imgW="6841001" imgH="9689710" progId="Word.Document.12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1279999"/>
                        <a:ext cx="8618537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36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allone 12"/>
          <p:cNvSpPr/>
          <p:nvPr/>
        </p:nvSpPr>
        <p:spPr>
          <a:xfrm>
            <a:off x="7814478" y="3265225"/>
            <a:ext cx="2673825" cy="1231711"/>
          </a:xfrm>
          <a:prstGeom prst="chevron">
            <a:avLst/>
          </a:prstGeom>
          <a:solidFill>
            <a:srgbClr val="F29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EVALUATION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Gallone 16"/>
          <p:cNvSpPr/>
          <p:nvPr/>
        </p:nvSpPr>
        <p:spPr>
          <a:xfrm>
            <a:off x="5624014" y="3265226"/>
            <a:ext cx="2728414" cy="1231710"/>
          </a:xfrm>
          <a:prstGeom prst="chevron">
            <a:avLst/>
          </a:prstGeom>
          <a:solidFill>
            <a:srgbClr val="ED6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Lesson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3 -4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Gallone 17"/>
          <p:cNvSpPr/>
          <p:nvPr/>
        </p:nvSpPr>
        <p:spPr>
          <a:xfrm>
            <a:off x="3672384" y="3269769"/>
            <a:ext cx="2510050" cy="1231710"/>
          </a:xfrm>
          <a:prstGeom prst="chevron">
            <a:avLst/>
          </a:prstGeom>
          <a:solidFill>
            <a:srgbClr val="E944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Lesson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Gallone 18"/>
          <p:cNvSpPr/>
          <p:nvPr/>
        </p:nvSpPr>
        <p:spPr>
          <a:xfrm>
            <a:off x="1709381" y="3265226"/>
            <a:ext cx="2510050" cy="1231710"/>
          </a:xfrm>
          <a:prstGeom prst="chevron">
            <a:avLst/>
          </a:prstGeom>
          <a:solidFill>
            <a:srgbClr val="B334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Lesson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501250" y="5079227"/>
            <a:ext cx="2768222" cy="123967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 smtClean="0">
                <a:latin typeface="+mj-lt"/>
                <a:cs typeface="Times New Roman" pitchFamily="18" charset="0"/>
              </a:rPr>
              <a:t>WARMIN – UP</a:t>
            </a:r>
          </a:p>
          <a:p>
            <a:pPr algn="ctr"/>
            <a:r>
              <a:rPr lang="it-IT" sz="1300" b="1" dirty="0" err="1">
                <a:latin typeface="+mj-lt"/>
                <a:cs typeface="Times New Roman" pitchFamily="18" charset="0"/>
              </a:rPr>
              <a:t>P</a:t>
            </a:r>
            <a:r>
              <a:rPr lang="it-IT" sz="1300" b="1" dirty="0" err="1" smtClean="0">
                <a:latin typeface="+mj-lt"/>
                <a:cs typeface="Times New Roman" pitchFamily="18" charset="0"/>
              </a:rPr>
              <a:t>airwork</a:t>
            </a:r>
            <a:r>
              <a:rPr lang="it-IT" sz="1300" b="1" dirty="0" smtClean="0">
                <a:latin typeface="+mj-lt"/>
                <a:cs typeface="Times New Roman" pitchFamily="18" charset="0"/>
              </a:rPr>
              <a:t> in ICT lab:  Surfing  the </a:t>
            </a:r>
            <a:r>
              <a:rPr lang="it-IT" sz="1300" b="1" dirty="0" err="1">
                <a:latin typeface="+mj-lt"/>
                <a:cs typeface="Times New Roman" pitchFamily="18" charset="0"/>
              </a:rPr>
              <a:t>E</a:t>
            </a:r>
            <a:r>
              <a:rPr lang="it-IT" sz="1300" b="1" dirty="0" err="1" smtClean="0">
                <a:latin typeface="+mj-lt"/>
                <a:cs typeface="Times New Roman" pitchFamily="18" charset="0"/>
              </a:rPr>
              <a:t>uropean</a:t>
            </a:r>
            <a:r>
              <a:rPr lang="it-IT" sz="1300" b="1" dirty="0" smtClean="0">
                <a:latin typeface="+mj-lt"/>
                <a:cs typeface="Times New Roman" pitchFamily="18" charset="0"/>
              </a:rPr>
              <a:t> website for the Q/A </a:t>
            </a:r>
            <a:r>
              <a:rPr lang="it-IT" sz="1300" b="1" dirty="0" err="1" smtClean="0">
                <a:latin typeface="+mj-lt"/>
                <a:cs typeface="Times New Roman" pitchFamily="18" charset="0"/>
              </a:rPr>
              <a:t>activity</a:t>
            </a:r>
            <a:endParaRPr lang="it-IT" sz="1300" b="1" dirty="0">
              <a:latin typeface="+mj-lt"/>
              <a:cs typeface="Times New Roman" pitchFamily="18" charset="0"/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5677469" y="5088337"/>
            <a:ext cx="2777319" cy="12305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 smtClean="0"/>
              <a:t>GROUP WORK: The  comparative  </a:t>
            </a:r>
            <a:r>
              <a:rPr lang="it-IT" sz="1300" b="1" dirty="0" err="1" smtClean="0"/>
              <a:t>study</a:t>
            </a:r>
            <a:r>
              <a:rPr lang="it-IT" sz="1300" b="1" dirty="0" smtClean="0"/>
              <a:t>  of  </a:t>
            </a:r>
            <a:r>
              <a:rPr lang="it-IT" sz="1300" b="1" dirty="0" err="1" smtClean="0"/>
              <a:t>European</a:t>
            </a:r>
            <a:r>
              <a:rPr lang="it-IT" sz="1300" b="1" dirty="0" smtClean="0"/>
              <a:t> </a:t>
            </a:r>
            <a:r>
              <a:rPr lang="it-IT" sz="1300" b="1" dirty="0" err="1" smtClean="0"/>
              <a:t>constitutions</a:t>
            </a:r>
            <a:r>
              <a:rPr lang="it-IT" sz="1300" b="1" dirty="0" err="1" smtClean="0">
                <a:solidFill>
                  <a:srgbClr val="002060"/>
                </a:solidFill>
              </a:rPr>
              <a:t>P</a:t>
            </a:r>
            <a:endParaRPr lang="it-IT" sz="1300" b="1" dirty="0" smtClean="0"/>
          </a:p>
        </p:txBody>
      </p:sp>
      <p:sp>
        <p:nvSpPr>
          <p:cNvPr id="22" name="Rettangolo arrotondato 21"/>
          <p:cNvSpPr/>
          <p:nvPr/>
        </p:nvSpPr>
        <p:spPr>
          <a:xfrm>
            <a:off x="3398290" y="1426191"/>
            <a:ext cx="2784144" cy="12828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 smtClean="0">
                <a:latin typeface="+mj-lt"/>
                <a:cs typeface="Times New Roman" pitchFamily="18" charset="0"/>
              </a:rPr>
              <a:t>PLENARY:  </a:t>
            </a:r>
            <a:r>
              <a:rPr lang="it-IT" sz="1300" b="1" dirty="0" err="1" smtClean="0">
                <a:latin typeface="+mj-lt"/>
                <a:cs typeface="Times New Roman" pitchFamily="18" charset="0"/>
              </a:rPr>
              <a:t>what</a:t>
            </a:r>
            <a:r>
              <a:rPr lang="it-IT" sz="1300" b="1" dirty="0" smtClean="0">
                <a:latin typeface="+mj-lt"/>
                <a:cs typeface="Times New Roman" pitchFamily="18" charset="0"/>
              </a:rPr>
              <a:t> </a:t>
            </a:r>
            <a:r>
              <a:rPr lang="it-IT" sz="1300" b="1" dirty="0" err="1" smtClean="0">
                <a:latin typeface="+mj-lt"/>
                <a:cs typeface="Times New Roman" pitchFamily="18" charset="0"/>
              </a:rPr>
              <a:t>is</a:t>
            </a:r>
            <a:r>
              <a:rPr lang="it-IT" sz="1300" b="1" dirty="0" smtClean="0">
                <a:latin typeface="+mj-lt"/>
                <a:cs typeface="Times New Roman" pitchFamily="18" charset="0"/>
              </a:rPr>
              <a:t> </a:t>
            </a:r>
            <a:r>
              <a:rPr lang="it-IT" sz="1300" b="1" dirty="0" err="1" smtClean="0">
                <a:latin typeface="+mj-lt"/>
                <a:cs typeface="Times New Roman" pitchFamily="18" charset="0"/>
              </a:rPr>
              <a:t>president</a:t>
            </a:r>
            <a:r>
              <a:rPr lang="it-IT" sz="1300" b="1" dirty="0" smtClean="0">
                <a:latin typeface="+mj-lt"/>
                <a:cs typeface="Times New Roman" pitchFamily="18" charset="0"/>
              </a:rPr>
              <a:t> IMPEACHMENT?</a:t>
            </a:r>
            <a:endParaRPr lang="it-IT" sz="1300" b="1" dirty="0">
              <a:latin typeface="+mj-lt"/>
              <a:cs typeface="Times New Roman" pitchFamily="18" charset="0"/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7423528" y="1494428"/>
            <a:ext cx="2901003" cy="11464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 smtClean="0">
                <a:solidFill>
                  <a:srgbClr val="002060"/>
                </a:solidFill>
              </a:rPr>
              <a:t>FINAL ASSESSMENT</a:t>
            </a:r>
            <a:endParaRPr lang="it-IT" sz="1300" b="1" dirty="0">
              <a:solidFill>
                <a:srgbClr val="002060"/>
              </a:solidFill>
            </a:endParaRPr>
          </a:p>
        </p:txBody>
      </p:sp>
      <p:cxnSp>
        <p:nvCxnSpPr>
          <p:cNvPr id="24" name="Connettore 2 23"/>
          <p:cNvCxnSpPr/>
          <p:nvPr/>
        </p:nvCxnSpPr>
        <p:spPr>
          <a:xfrm>
            <a:off x="2885361" y="4506025"/>
            <a:ext cx="0" cy="595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endCxn id="22" idx="2"/>
          </p:cNvCxnSpPr>
          <p:nvPr/>
        </p:nvCxnSpPr>
        <p:spPr>
          <a:xfrm flipV="1">
            <a:off x="4790362" y="2709078"/>
            <a:ext cx="0" cy="5606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endCxn id="21" idx="0"/>
          </p:cNvCxnSpPr>
          <p:nvPr/>
        </p:nvCxnSpPr>
        <p:spPr>
          <a:xfrm>
            <a:off x="7042812" y="4492385"/>
            <a:ext cx="23317" cy="595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endCxn id="23" idx="2"/>
          </p:cNvCxnSpPr>
          <p:nvPr/>
        </p:nvCxnSpPr>
        <p:spPr>
          <a:xfrm flipV="1">
            <a:off x="8874030" y="2640840"/>
            <a:ext cx="0" cy="624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798286" y="280608"/>
            <a:ext cx="1092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cap="all" dirty="0" err="1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teaching</a:t>
            </a:r>
            <a:r>
              <a:rPr lang="it-IT" sz="4400" b="1" cap="all" dirty="0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 </a:t>
            </a:r>
            <a:r>
              <a:rPr lang="it-IT" sz="4400" b="1" cap="all" dirty="0" err="1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unit</a:t>
            </a:r>
            <a:r>
              <a:rPr lang="it-IT" sz="4400" b="1" cap="all" dirty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 </a:t>
            </a:r>
            <a:r>
              <a:rPr lang="it-IT" sz="3600" b="1" cap="all" dirty="0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“The </a:t>
            </a:r>
            <a:r>
              <a:rPr lang="it-IT" sz="3600" b="1" cap="all" dirty="0" err="1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president</a:t>
            </a:r>
            <a:r>
              <a:rPr lang="it-IT" sz="3600" b="1" cap="all" dirty="0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 impeachment”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53270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/>
          </p:cNvSpPr>
          <p:nvPr/>
        </p:nvSpPr>
        <p:spPr>
          <a:xfrm>
            <a:off x="1097280" y="447719"/>
            <a:ext cx="10027920" cy="3847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900" b="1" dirty="0" smtClean="0">
                <a:solidFill>
                  <a:schemeClr val="bg1"/>
                </a:solidFill>
              </a:rPr>
              <a:t>LESSON 4: PRESENTATION TO THE CLASS, REVISION AND ASSESSMENT</a:t>
            </a:r>
            <a:endParaRPr lang="it-IT" sz="19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Test-Blog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08" y="2226219"/>
            <a:ext cx="65722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097280" y="1342784"/>
            <a:ext cx="981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i="1" dirty="0" err="1"/>
              <a:t>step</a:t>
            </a:r>
            <a:r>
              <a:rPr lang="it-IT" b="1" i="1" dirty="0"/>
              <a:t> 1</a:t>
            </a:r>
            <a:r>
              <a:rPr lang="it-IT" b="1" i="1" dirty="0" smtClean="0"/>
              <a:t>: </a:t>
            </a:r>
            <a:r>
              <a:rPr lang="it-IT" b="1" i="1" dirty="0" smtClean="0">
                <a:latin typeface="+mj-lt"/>
              </a:rPr>
              <a:t>EACH GROUP LEADER DESCRIBES THE TABLE IN THE ICT LAB (15’ per </a:t>
            </a:r>
            <a:r>
              <a:rPr lang="it-IT" b="1" i="1" dirty="0" err="1" smtClean="0">
                <a:latin typeface="+mj-lt"/>
              </a:rPr>
              <a:t>group</a:t>
            </a:r>
            <a:r>
              <a:rPr lang="it-IT" b="1" i="1" dirty="0" smtClean="0">
                <a:latin typeface="+mj-lt"/>
              </a:rPr>
              <a:t>)</a:t>
            </a:r>
            <a:endParaRPr lang="it-IT" i="1" dirty="0"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58694" y="2226219"/>
            <a:ext cx="3829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i="1" dirty="0" err="1"/>
              <a:t>step</a:t>
            </a:r>
            <a:r>
              <a:rPr lang="it-IT" b="1" i="1" dirty="0"/>
              <a:t> </a:t>
            </a:r>
            <a:r>
              <a:rPr lang="it-IT" b="1" i="1" dirty="0" smtClean="0"/>
              <a:t>2: TEACHER SUGGESTS TO LOOK FOR NEWS ABOUT IMPEACHED PRESIDENT OF THE EXAMINED COUNTRIES</a:t>
            </a:r>
            <a:endParaRPr lang="it-IT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158694" y="3946644"/>
            <a:ext cx="382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i="1" dirty="0" err="1"/>
              <a:t>step</a:t>
            </a:r>
            <a:r>
              <a:rPr lang="it-IT" b="1" i="1" dirty="0"/>
              <a:t> 3</a:t>
            </a:r>
            <a:r>
              <a:rPr lang="it-IT" b="1" i="1" dirty="0" smtClean="0"/>
              <a:t>: </a:t>
            </a:r>
            <a:r>
              <a:rPr lang="it-IT" b="1" i="1" dirty="0" smtClean="0">
                <a:latin typeface="+mj-lt"/>
              </a:rPr>
              <a:t>IS IT EASY TO IMPEACH A PRESIDENT? WHY?</a:t>
            </a:r>
            <a:endParaRPr lang="it-IT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352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515563"/>
              </p:ext>
            </p:extLst>
          </p:nvPr>
        </p:nvGraphicFramePr>
        <p:xfrm>
          <a:off x="1207827" y="1524882"/>
          <a:ext cx="10032621" cy="4295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886"/>
                <a:gridCol w="5378735"/>
              </a:tblGrid>
              <a:tr h="869834">
                <a:tc>
                  <a:txBody>
                    <a:bodyPr/>
                    <a:lstStyle/>
                    <a:p>
                      <a:r>
                        <a:rPr lang="it-IT" dirty="0" smtClean="0"/>
                        <a:t>QUESTION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ANSWER</a:t>
                      </a:r>
                      <a:endParaRPr lang="it-IT" dirty="0"/>
                    </a:p>
                  </a:txBody>
                  <a:tcPr/>
                </a:tc>
              </a:tr>
              <a:tr h="869834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What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kind</a:t>
                      </a:r>
                      <a:r>
                        <a:rPr lang="it-IT" dirty="0" smtClean="0"/>
                        <a:t> of </a:t>
                      </a:r>
                      <a:r>
                        <a:rPr lang="it-IT" dirty="0" err="1" smtClean="0"/>
                        <a:t>crimes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impeaches</a:t>
                      </a:r>
                      <a:r>
                        <a:rPr lang="it-IT" baseline="0" dirty="0" smtClean="0"/>
                        <a:t> a </a:t>
                      </a:r>
                      <a:r>
                        <a:rPr lang="it-IT" baseline="0" dirty="0" err="1" smtClean="0"/>
                        <a:t>President</a:t>
                      </a:r>
                      <a:r>
                        <a:rPr lang="it-IT" baseline="0" dirty="0" smtClean="0"/>
                        <a:t>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……………………………………………………………………………………………………………………………………………………………..</a:t>
                      </a:r>
                      <a:endParaRPr lang="it-IT" dirty="0"/>
                    </a:p>
                  </a:txBody>
                  <a:tcPr/>
                </a:tc>
              </a:tr>
              <a:tr h="1501358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What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is</a:t>
                      </a:r>
                      <a:r>
                        <a:rPr lang="it-IT" dirty="0" smtClean="0"/>
                        <a:t> the </a:t>
                      </a:r>
                      <a:r>
                        <a:rPr lang="it-IT" dirty="0" err="1" smtClean="0"/>
                        <a:t>competent</a:t>
                      </a:r>
                      <a:r>
                        <a:rPr lang="it-IT" baseline="0" dirty="0" smtClean="0"/>
                        <a:t> office to </a:t>
                      </a:r>
                      <a:r>
                        <a:rPr lang="it-IT" baseline="0" dirty="0" err="1" smtClean="0"/>
                        <a:t>impeach</a:t>
                      </a:r>
                      <a:r>
                        <a:rPr lang="it-IT" baseline="0" dirty="0" smtClean="0"/>
                        <a:t> and to </a:t>
                      </a:r>
                      <a:r>
                        <a:rPr lang="it-IT" baseline="0" dirty="0" err="1" smtClean="0"/>
                        <a:t>judge</a:t>
                      </a:r>
                      <a:r>
                        <a:rPr lang="it-IT" baseline="0" dirty="0" smtClean="0"/>
                        <a:t> a </a:t>
                      </a:r>
                      <a:r>
                        <a:rPr lang="it-IT" baseline="0" dirty="0" err="1" smtClean="0"/>
                        <a:t>President</a:t>
                      </a:r>
                      <a:r>
                        <a:rPr lang="it-IT" baseline="0" dirty="0" smtClean="0"/>
                        <a:t>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……………………………………………………………………………………………………………………………………………………………..</a:t>
                      </a:r>
                    </a:p>
                    <a:p>
                      <a:endParaRPr lang="it-IT" dirty="0"/>
                    </a:p>
                  </a:txBody>
                  <a:tcPr/>
                </a:tc>
              </a:tr>
              <a:tr h="1054861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What</a:t>
                      </a:r>
                      <a:r>
                        <a:rPr lang="it-IT" dirty="0" smtClean="0"/>
                        <a:t> are the </a:t>
                      </a:r>
                      <a:r>
                        <a:rPr lang="it-IT" dirty="0" err="1" smtClean="0"/>
                        <a:t>effects</a:t>
                      </a:r>
                      <a:r>
                        <a:rPr lang="it-IT" dirty="0" smtClean="0"/>
                        <a:t> of the Head of State impeachment and </a:t>
                      </a:r>
                      <a:r>
                        <a:rPr lang="it-IT" dirty="0" err="1" smtClean="0"/>
                        <a:t>conviction</a:t>
                      </a:r>
                      <a:r>
                        <a:rPr lang="it-IT" dirty="0" smtClean="0"/>
                        <a:t>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……………………………………………………………………………………………………………………………………………………………..</a:t>
                      </a:r>
                    </a:p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olo 2"/>
          <p:cNvSpPr txBox="1">
            <a:spLocks/>
          </p:cNvSpPr>
          <p:nvPr/>
        </p:nvSpPr>
        <p:spPr>
          <a:xfrm>
            <a:off x="1226934" y="447719"/>
            <a:ext cx="10027920" cy="3847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900" b="1" dirty="0" smtClean="0">
                <a:solidFill>
                  <a:schemeClr val="bg1"/>
                </a:solidFill>
              </a:rPr>
              <a:t> REVISION,  ASSESSMENT AND EVALUATION</a:t>
            </a:r>
            <a:endParaRPr lang="it-IT" sz="19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76067" y="933352"/>
            <a:ext cx="662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i="1" dirty="0" err="1"/>
              <a:t>step</a:t>
            </a:r>
            <a:r>
              <a:rPr lang="it-IT" b="1" i="1" dirty="0"/>
              <a:t> </a:t>
            </a:r>
            <a:r>
              <a:rPr lang="it-IT" b="1" i="1" dirty="0" smtClean="0"/>
              <a:t>1: </a:t>
            </a:r>
            <a:r>
              <a:rPr lang="it-IT" b="1" i="1" dirty="0" smtClean="0">
                <a:latin typeface="+mj-lt"/>
              </a:rPr>
              <a:t>TEST</a:t>
            </a:r>
            <a:endParaRPr lang="it-IT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376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50640" y="1413039"/>
            <a:ext cx="2913797" cy="7501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EVALUATION</a:t>
            </a:r>
            <a:endParaRPr lang="it-IT" b="1" dirty="0"/>
          </a:p>
        </p:txBody>
      </p:sp>
      <p:sp>
        <p:nvSpPr>
          <p:cNvPr id="3" name="Rettangolo arrotondato 2"/>
          <p:cNvSpPr/>
          <p:nvPr/>
        </p:nvSpPr>
        <p:spPr>
          <a:xfrm>
            <a:off x="532262" y="2793159"/>
            <a:ext cx="2640842" cy="624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FORMATIVE ASSESSMENT in </a:t>
            </a:r>
            <a:r>
              <a:rPr lang="it-IT" sz="1600" dirty="0" err="1" smtClean="0"/>
              <a:t>language</a:t>
            </a:r>
            <a:r>
              <a:rPr lang="it-IT" sz="1600" dirty="0" smtClean="0"/>
              <a:t> and </a:t>
            </a:r>
            <a:r>
              <a:rPr lang="it-IT" sz="1600" dirty="0" err="1" smtClean="0"/>
              <a:t>content</a:t>
            </a:r>
            <a:endParaRPr lang="it-IT" sz="1600" dirty="0"/>
          </a:p>
        </p:txBody>
      </p:sp>
      <p:sp>
        <p:nvSpPr>
          <p:cNvPr id="4" name="Rettangolo arrotondato 3"/>
          <p:cNvSpPr/>
          <p:nvPr/>
        </p:nvSpPr>
        <p:spPr>
          <a:xfrm>
            <a:off x="532263" y="3746303"/>
            <a:ext cx="2640842" cy="1535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 smtClean="0"/>
              <a:t>Exercise</a:t>
            </a:r>
            <a:r>
              <a:rPr lang="it-IT" sz="1600" dirty="0" smtClean="0"/>
              <a:t> of Q/A</a:t>
            </a:r>
          </a:p>
          <a:p>
            <a:pPr algn="ctr"/>
            <a:r>
              <a:rPr lang="it-IT" sz="1600" dirty="0" err="1" smtClean="0"/>
              <a:t>Homework</a:t>
            </a:r>
            <a:r>
              <a:rPr lang="it-IT" sz="1600" dirty="0" smtClean="0"/>
              <a:t> of </a:t>
            </a:r>
            <a:r>
              <a:rPr lang="it-IT" sz="1600" dirty="0" err="1" smtClean="0"/>
              <a:t>dictionary</a:t>
            </a:r>
            <a:endParaRPr lang="it-IT" sz="1600" dirty="0" smtClean="0"/>
          </a:p>
          <a:p>
            <a:pPr algn="ctr"/>
            <a:r>
              <a:rPr lang="it-IT" sz="1600" dirty="0" err="1" smtClean="0"/>
              <a:t>Observation</a:t>
            </a:r>
            <a:r>
              <a:rPr lang="it-IT" sz="1600" dirty="0" smtClean="0"/>
              <a:t> of the </a:t>
            </a:r>
            <a:r>
              <a:rPr lang="it-IT" sz="1600" dirty="0" err="1" smtClean="0"/>
              <a:t>student</a:t>
            </a:r>
            <a:r>
              <a:rPr lang="it-IT" sz="1600" dirty="0" smtClean="0"/>
              <a:t> in </a:t>
            </a:r>
            <a:r>
              <a:rPr lang="it-IT" sz="1600" dirty="0" err="1" smtClean="0"/>
              <a:t>their</a:t>
            </a:r>
            <a:r>
              <a:rPr lang="it-IT" sz="1600" dirty="0" smtClean="0"/>
              <a:t> </a:t>
            </a:r>
            <a:r>
              <a:rPr lang="it-IT" sz="1600" dirty="0" err="1" smtClean="0"/>
              <a:t>group</a:t>
            </a:r>
            <a:r>
              <a:rPr lang="it-IT" sz="1600" dirty="0" smtClean="0"/>
              <a:t> and </a:t>
            </a:r>
            <a:r>
              <a:rPr lang="it-IT" sz="1600" dirty="0" err="1" smtClean="0"/>
              <a:t>during</a:t>
            </a:r>
            <a:r>
              <a:rPr lang="it-IT" sz="1600" dirty="0" smtClean="0"/>
              <a:t> the </a:t>
            </a:r>
            <a:r>
              <a:rPr lang="it-IT" sz="1600" dirty="0" err="1" smtClean="0"/>
              <a:t>lesson</a:t>
            </a:r>
            <a:endParaRPr lang="it-IT" sz="1600" dirty="0" smtClean="0"/>
          </a:p>
        </p:txBody>
      </p:sp>
      <p:sp>
        <p:nvSpPr>
          <p:cNvPr id="5" name="Rettangolo arrotondato 4"/>
          <p:cNvSpPr/>
          <p:nvPr/>
        </p:nvSpPr>
        <p:spPr>
          <a:xfrm>
            <a:off x="8890379" y="3746303"/>
            <a:ext cx="2640842" cy="624385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of Q/A</a:t>
            </a:r>
            <a:endParaRPr lang="it-IT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8863083" y="2793160"/>
            <a:ext cx="2640842" cy="624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SUMMATIVE ASSESSMENT in </a:t>
            </a:r>
            <a:r>
              <a:rPr lang="it-IT" sz="1600" dirty="0" err="1" smtClean="0"/>
              <a:t>language</a:t>
            </a:r>
            <a:r>
              <a:rPr lang="it-IT" sz="1600" dirty="0" smtClean="0"/>
              <a:t> and </a:t>
            </a:r>
            <a:r>
              <a:rPr lang="it-IT" sz="1600" dirty="0" err="1" smtClean="0"/>
              <a:t>content</a:t>
            </a:r>
            <a:endParaRPr lang="it-IT" sz="1600" dirty="0"/>
          </a:p>
        </p:txBody>
      </p:sp>
      <p:cxnSp>
        <p:nvCxnSpPr>
          <p:cNvPr id="11" name="Connettore 4 10"/>
          <p:cNvCxnSpPr>
            <a:stCxn id="2" idx="1"/>
            <a:endCxn id="3" idx="0"/>
          </p:cNvCxnSpPr>
          <p:nvPr/>
        </p:nvCxnSpPr>
        <p:spPr>
          <a:xfrm rot="10800000" flipV="1">
            <a:off x="1852684" y="1788105"/>
            <a:ext cx="2997957" cy="100505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4 12"/>
          <p:cNvCxnSpPr>
            <a:stCxn id="2" idx="3"/>
            <a:endCxn id="6" idx="0"/>
          </p:cNvCxnSpPr>
          <p:nvPr/>
        </p:nvCxnSpPr>
        <p:spPr>
          <a:xfrm>
            <a:off x="7764437" y="1788105"/>
            <a:ext cx="2419067" cy="100505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214652" y="766716"/>
            <a:ext cx="662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i="1" dirty="0" err="1"/>
              <a:t>step</a:t>
            </a:r>
            <a:r>
              <a:rPr lang="it-IT" b="1" i="1" dirty="0"/>
              <a:t> 2</a:t>
            </a:r>
            <a:r>
              <a:rPr lang="it-IT" b="1" i="1" dirty="0" smtClean="0"/>
              <a:t>: </a:t>
            </a:r>
            <a:r>
              <a:rPr lang="it-IT" b="1" i="1" dirty="0" smtClean="0">
                <a:latin typeface="+mj-lt"/>
              </a:rPr>
              <a:t>ASSESSMENT AND EVALUATION</a:t>
            </a:r>
            <a:endParaRPr lang="it-IT" i="1" dirty="0">
              <a:latin typeface="+mj-lt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3617793" y="3817951"/>
            <a:ext cx="5109949" cy="2289421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Grade 10: high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quality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work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performed</a:t>
            </a:r>
            <a:endParaRPr lang="it-IT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Grade 8-9 : performance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exceeded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expecations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skills</a:t>
            </a:r>
            <a:endParaRPr lang="it-IT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Grade 6-7: the work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overall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sufficient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error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acceptable</a:t>
            </a:r>
            <a:endParaRPr lang="it-IT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Grade 4-5: some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uncompleted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exercise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needs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analytical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skills</a:t>
            </a:r>
            <a:endParaRPr lang="it-IT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Grade 2-3: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made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frequent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errors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L2 and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about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</a:t>
            </a:r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topic</a:t>
            </a:r>
            <a:endParaRPr lang="it-IT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7" name="Picture 5" descr="La Francia lancia l'idea abolizione voti scolastici: &quot;Fanno male e sono frustranti per gli student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650" y="440087"/>
            <a:ext cx="2667203" cy="181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Connettore 2 36"/>
          <p:cNvCxnSpPr>
            <a:stCxn id="3" idx="2"/>
            <a:endCxn id="4" idx="0"/>
          </p:cNvCxnSpPr>
          <p:nvPr/>
        </p:nvCxnSpPr>
        <p:spPr>
          <a:xfrm>
            <a:off x="1852683" y="3417543"/>
            <a:ext cx="1" cy="3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10163701" y="3417545"/>
            <a:ext cx="27296" cy="328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85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6" grpId="0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1177515" y="6321479"/>
            <a:ext cx="85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[5]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959577" y="2404905"/>
            <a:ext cx="57269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1350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08328" y="1026573"/>
            <a:ext cx="9253182" cy="47089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2400" b="1" i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References</a:t>
            </a:r>
            <a:r>
              <a:rPr lang="it-IT" sz="2400" b="1" i="1" u="sng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- </a:t>
            </a:r>
            <a:r>
              <a:rPr lang="it-IT" sz="2400" b="1" i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Webliografy</a:t>
            </a:r>
            <a:endParaRPr lang="it-IT" sz="2400" b="1" i="1" u="sng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[1] Il Sole 24Ore, 16 </a:t>
            </a:r>
            <a:r>
              <a:rPr lang="en-US" dirty="0" err="1" smtClean="0"/>
              <a:t>gennaio</a:t>
            </a:r>
            <a:r>
              <a:rPr lang="en-US" dirty="0" smtClean="0"/>
              <a:t> 2014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[2] Il </a:t>
            </a:r>
            <a:r>
              <a:rPr lang="en-US" dirty="0" err="1" smtClean="0"/>
              <a:t>Corriere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sera 28 </a:t>
            </a:r>
            <a:r>
              <a:rPr lang="en-US" dirty="0" err="1" smtClean="0"/>
              <a:t>gennaio</a:t>
            </a:r>
            <a:r>
              <a:rPr lang="en-US" dirty="0" smtClean="0"/>
              <a:t> 2014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La </a:t>
            </a:r>
            <a:r>
              <a:rPr lang="en-US" dirty="0" err="1"/>
              <a:t>C</a:t>
            </a:r>
            <a:r>
              <a:rPr lang="en-US" dirty="0" err="1" smtClean="0"/>
              <a:t>ostituzione</a:t>
            </a:r>
            <a:r>
              <a:rPr lang="en-US" dirty="0" smtClean="0"/>
              <a:t> </a:t>
            </a:r>
            <a:r>
              <a:rPr lang="en-US" dirty="0" err="1" smtClean="0"/>
              <a:t>italiana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Le Carte </a:t>
            </a:r>
            <a:r>
              <a:rPr lang="en-US" dirty="0" err="1" smtClean="0"/>
              <a:t>Costituzionali</a:t>
            </a:r>
            <a:r>
              <a:rPr lang="en-US" dirty="0" smtClean="0"/>
              <a:t> di </a:t>
            </a:r>
            <a:r>
              <a:rPr lang="en-US" dirty="0" err="1" smtClean="0"/>
              <a:t>paesi</a:t>
            </a:r>
            <a:r>
              <a:rPr lang="en-US" dirty="0" smtClean="0"/>
              <a:t> </a:t>
            </a:r>
            <a:r>
              <a:rPr lang="en-US" dirty="0" err="1" smtClean="0"/>
              <a:t>europei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i="1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400" u="sng" dirty="0" smtClean="0">
                <a:hlinkClick r:id="rId2"/>
              </a:rPr>
              <a:t>https</a:t>
            </a:r>
            <a:r>
              <a:rPr lang="it-IT" sz="1400" u="sng" dirty="0">
                <a:hlinkClick r:id="rId2"/>
              </a:rPr>
              <a:t>://www.ucl.ac.uk/constitution-unit/whatis/uk-constitution</a:t>
            </a:r>
            <a:endParaRPr lang="it-IT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400" u="sng" dirty="0">
                <a:hlinkClick r:id="rId3"/>
              </a:rPr>
              <a:t>http://comparativeconstitutionsproject.org/other-resources/</a:t>
            </a:r>
            <a:endParaRPr lang="it-IT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400" u="sng" dirty="0">
                <a:hlinkClick r:id="rId4"/>
              </a:rPr>
              <a:t>https://www.cia.gov/library/publications/the-world-factbook/geos/it.html</a:t>
            </a:r>
            <a:endParaRPr lang="it-IT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/>
              <a:t>confronto tra costituzioni: </a:t>
            </a:r>
            <a:r>
              <a:rPr lang="it-IT" sz="1400" u="sng" dirty="0">
                <a:hlinkClick r:id="rId5"/>
              </a:rPr>
              <a:t>https://www.constituteproject.org/search?lang=en&amp;c</a:t>
            </a:r>
            <a:endParaRPr lang="it-IT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/>
              <a:t>commento art. 68 Costituzione francese relativo alla responsabilità del PDR: </a:t>
            </a:r>
            <a:r>
              <a:rPr lang="it-IT" sz="1400" u="sng" dirty="0">
                <a:hlinkClick r:id="rId6"/>
              </a:rPr>
              <a:t>http://www.giurcost.org/studi/giovannetti.htm</a:t>
            </a:r>
            <a:endParaRPr lang="it-IT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/>
              <a:t>articolo da </a:t>
            </a:r>
            <a:r>
              <a:rPr lang="it-IT" sz="1400" dirty="0" err="1"/>
              <a:t>reuters</a:t>
            </a:r>
            <a:r>
              <a:rPr lang="it-IT" sz="1400" dirty="0"/>
              <a:t> http://www.reuters.com/article/us-italy-politics-idUSBREA1A0VH20140211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u="sng" dirty="0">
                <a:hlinkClick r:id="rId7"/>
              </a:rPr>
              <a:t>http://www.dictionaryofeconomics.com/dictionary</a:t>
            </a:r>
            <a:endParaRPr lang="it-IT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400" u="sng" dirty="0">
                <a:hlinkClick r:id="rId8"/>
              </a:rPr>
              <a:t>http://europa.eu/teachers-corner/home_en</a:t>
            </a:r>
            <a:endParaRPr lang="it-IT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/>
              <a:t>Definizione del termine impeachment: </a:t>
            </a:r>
            <a:r>
              <a:rPr lang="it-IT" sz="1400" u="sng" dirty="0">
                <a:hlinkClick r:id="rId9"/>
              </a:rPr>
              <a:t>http://legal-dictionary.thefreedictionary.com/impeachment</a:t>
            </a:r>
            <a:endParaRPr lang="it-IT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/>
              <a:t>Sito ufficiale del presidente della repubblica italiana: </a:t>
            </a:r>
            <a:r>
              <a:rPr lang="it-IT" sz="1400" u="sng" dirty="0">
                <a:hlinkClick r:id="rId10"/>
              </a:rPr>
              <a:t>http://www.quirinale.it/elementi/Elenchi.aspx?tipo=Video</a:t>
            </a:r>
            <a:endParaRPr lang="it-IT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/>
              <a:t>Impeachment in Usa : http://</a:t>
            </a:r>
            <a:r>
              <a:rPr lang="it-IT" sz="1400" dirty="0" smtClean="0"/>
              <a:t>www.infoplease.com/spot/impeach.html</a:t>
            </a:r>
            <a:endParaRPr lang="it-IT" sz="1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808328" y="5622878"/>
            <a:ext cx="687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i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792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98286" y="280608"/>
            <a:ext cx="1092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cap="all" dirty="0" err="1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teaching</a:t>
            </a:r>
            <a:r>
              <a:rPr lang="it-IT" sz="4400" b="1" cap="all" dirty="0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 </a:t>
            </a:r>
            <a:r>
              <a:rPr lang="it-IT" sz="4400" b="1" cap="all" dirty="0" err="1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unit</a:t>
            </a:r>
            <a:r>
              <a:rPr lang="it-IT" sz="4400" b="1" cap="all" dirty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 </a:t>
            </a:r>
            <a:r>
              <a:rPr lang="it-IT" sz="4400" b="1" cap="all" dirty="0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PLAN AND CLIL 4CS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89857" y="1365907"/>
            <a:ext cx="508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Subject</a:t>
            </a:r>
            <a:r>
              <a:rPr lang="it-IT" b="1" dirty="0"/>
              <a:t> Area</a:t>
            </a:r>
            <a:r>
              <a:rPr lang="it-IT" dirty="0"/>
              <a:t>: Law and </a:t>
            </a:r>
            <a:r>
              <a:rPr lang="it-IT" dirty="0" err="1"/>
              <a:t>Economics</a:t>
            </a:r>
            <a:endParaRPr lang="it-IT" dirty="0"/>
          </a:p>
          <a:p>
            <a:r>
              <a:rPr lang="it-IT" b="1" dirty="0" err="1"/>
              <a:t>Topic</a:t>
            </a:r>
            <a:r>
              <a:rPr lang="it-IT" b="1" dirty="0"/>
              <a:t> Focus</a:t>
            </a:r>
            <a:r>
              <a:rPr lang="it-IT" dirty="0"/>
              <a:t>: </a:t>
            </a:r>
            <a:r>
              <a:rPr lang="it-IT" dirty="0" err="1"/>
              <a:t>Constitution</a:t>
            </a:r>
            <a:r>
              <a:rPr lang="it-IT" dirty="0"/>
              <a:t> </a:t>
            </a:r>
            <a:r>
              <a:rPr lang="it-IT" dirty="0" err="1"/>
              <a:t>articles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President</a:t>
            </a:r>
            <a:r>
              <a:rPr lang="it-IT" dirty="0"/>
              <a:t> impeachment</a:t>
            </a:r>
          </a:p>
          <a:p>
            <a:r>
              <a:rPr lang="it-IT" b="1" dirty="0"/>
              <a:t>Level/</a:t>
            </a:r>
            <a:r>
              <a:rPr lang="it-IT" b="1" dirty="0" err="1"/>
              <a:t>year</a:t>
            </a:r>
            <a:r>
              <a:rPr lang="it-IT" dirty="0"/>
              <a:t>: B2 / </a:t>
            </a:r>
            <a:r>
              <a:rPr lang="it-IT" dirty="0" smtClean="0"/>
              <a:t>5th </a:t>
            </a:r>
            <a:r>
              <a:rPr lang="it-IT" dirty="0" err="1"/>
              <a:t>Year</a:t>
            </a:r>
            <a:r>
              <a:rPr lang="it-IT" dirty="0"/>
              <a:t> LES</a:t>
            </a:r>
          </a:p>
          <a:p>
            <a:r>
              <a:rPr lang="it-IT" b="1" dirty="0"/>
              <a:t>Time</a:t>
            </a:r>
            <a:r>
              <a:rPr lang="it-IT" dirty="0"/>
              <a:t>: 9 </a:t>
            </a:r>
            <a:r>
              <a:rPr lang="it-IT" dirty="0" smtClean="0"/>
              <a:t>hours </a:t>
            </a:r>
            <a:r>
              <a:rPr lang="it-IT" dirty="0" err="1" smtClean="0"/>
              <a:t>max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35428" y="3141682"/>
            <a:ext cx="111215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3200" b="1" u="sng" dirty="0"/>
              <a:t>Content</a:t>
            </a:r>
            <a:r>
              <a:rPr lang="it-IT" sz="3200" dirty="0"/>
              <a:t>:</a:t>
            </a:r>
          </a:p>
          <a:p>
            <a:r>
              <a:rPr lang="it-IT" b="1" dirty="0" err="1"/>
              <a:t>Teaching</a:t>
            </a:r>
            <a:r>
              <a:rPr lang="it-IT" b="1" dirty="0"/>
              <a:t> </a:t>
            </a:r>
            <a:r>
              <a:rPr lang="it-IT" b="1" dirty="0" err="1" smtClean="0"/>
              <a:t>aims</a:t>
            </a:r>
            <a:endParaRPr lang="it-IT" dirty="0"/>
          </a:p>
          <a:p>
            <a:r>
              <a:rPr lang="it-IT" dirty="0"/>
              <a:t>To </a:t>
            </a:r>
            <a:r>
              <a:rPr lang="it-IT" dirty="0" err="1"/>
              <a:t>analyse</a:t>
            </a:r>
            <a:r>
              <a:rPr lang="it-IT" dirty="0"/>
              <a:t> </a:t>
            </a:r>
            <a:r>
              <a:rPr lang="it-IT" dirty="0" err="1"/>
              <a:t>deeply</a:t>
            </a:r>
            <a:r>
              <a:rPr lang="it-IT" dirty="0"/>
              <a:t> some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constitutions</a:t>
            </a:r>
            <a:endParaRPr lang="it-IT" dirty="0"/>
          </a:p>
          <a:p>
            <a:r>
              <a:rPr lang="it-IT" dirty="0"/>
              <a:t> </a:t>
            </a:r>
          </a:p>
          <a:p>
            <a:r>
              <a:rPr lang="it-IT" b="1" dirty="0"/>
              <a:t>Learning </a:t>
            </a:r>
            <a:r>
              <a:rPr lang="it-IT" b="1" dirty="0" err="1"/>
              <a:t>outcomes</a:t>
            </a:r>
            <a:endParaRPr lang="it-IT" dirty="0"/>
          </a:p>
          <a:p>
            <a:r>
              <a:rPr lang="it-IT" dirty="0"/>
              <a:t>To </a:t>
            </a:r>
            <a:r>
              <a:rPr lang="it-IT" dirty="0" err="1"/>
              <a:t>augment</a:t>
            </a:r>
            <a:r>
              <a:rPr lang="it-IT" dirty="0"/>
              <a:t> </a:t>
            </a:r>
            <a:r>
              <a:rPr lang="it-IT" dirty="0" err="1"/>
              <a:t>vocabulary</a:t>
            </a:r>
            <a:r>
              <a:rPr lang="it-IT" dirty="0"/>
              <a:t> </a:t>
            </a:r>
            <a:r>
              <a:rPr lang="it-IT" dirty="0" err="1"/>
              <a:t>related</a:t>
            </a:r>
            <a:r>
              <a:rPr lang="it-IT" dirty="0"/>
              <a:t> to </a:t>
            </a:r>
            <a:r>
              <a:rPr lang="it-IT" dirty="0" err="1"/>
              <a:t>Constitution</a:t>
            </a:r>
            <a:r>
              <a:rPr lang="it-IT" dirty="0"/>
              <a:t> text</a:t>
            </a:r>
          </a:p>
          <a:p>
            <a:r>
              <a:rPr lang="it-IT" dirty="0"/>
              <a:t>To </a:t>
            </a:r>
            <a:r>
              <a:rPr lang="it-IT" dirty="0" err="1"/>
              <a:t>understand</a:t>
            </a:r>
            <a:r>
              <a:rPr lang="it-IT" dirty="0"/>
              <a:t> the </a:t>
            </a:r>
            <a:r>
              <a:rPr lang="it-IT" dirty="0" err="1"/>
              <a:t>principles</a:t>
            </a:r>
            <a:r>
              <a:rPr lang="it-IT" dirty="0"/>
              <a:t> of the </a:t>
            </a:r>
            <a:r>
              <a:rPr lang="it-IT" dirty="0" err="1"/>
              <a:t>warranty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 of the </a:t>
            </a:r>
            <a:r>
              <a:rPr lang="it-IT" dirty="0" err="1"/>
              <a:t>politicians</a:t>
            </a:r>
            <a:r>
              <a:rPr lang="it-IT" dirty="0"/>
              <a:t> in some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countries</a:t>
            </a:r>
            <a:endParaRPr lang="it-IT" dirty="0"/>
          </a:p>
          <a:p>
            <a:r>
              <a:rPr lang="it-IT" dirty="0"/>
              <a:t>To </a:t>
            </a:r>
            <a:r>
              <a:rPr lang="it-IT" dirty="0" err="1"/>
              <a:t>think</a:t>
            </a:r>
            <a:r>
              <a:rPr lang="it-IT" dirty="0"/>
              <a:t> </a:t>
            </a:r>
            <a:r>
              <a:rPr lang="it-IT" dirty="0" err="1"/>
              <a:t>critically</a:t>
            </a:r>
            <a:r>
              <a:rPr lang="it-IT" dirty="0"/>
              <a:t> and </a:t>
            </a:r>
            <a:r>
              <a:rPr lang="it-IT" dirty="0" err="1"/>
              <a:t>discuss</a:t>
            </a:r>
            <a:r>
              <a:rPr lang="it-IT" dirty="0"/>
              <a:t> the </a:t>
            </a:r>
            <a:r>
              <a:rPr lang="it-IT" dirty="0" err="1"/>
              <a:t>President’s</a:t>
            </a:r>
            <a:r>
              <a:rPr lang="it-IT" dirty="0"/>
              <a:t> </a:t>
            </a:r>
            <a:r>
              <a:rPr lang="it-IT" dirty="0" err="1"/>
              <a:t>role</a:t>
            </a:r>
            <a:r>
              <a:rPr lang="it-IT" dirty="0"/>
              <a:t> in a State</a:t>
            </a:r>
          </a:p>
          <a:p>
            <a:r>
              <a:rPr lang="it-IT" dirty="0"/>
              <a:t>To </a:t>
            </a:r>
            <a:r>
              <a:rPr lang="it-IT" dirty="0" err="1"/>
              <a:t>identify</a:t>
            </a:r>
            <a:r>
              <a:rPr lang="it-IT" dirty="0"/>
              <a:t> the </a:t>
            </a:r>
            <a:r>
              <a:rPr lang="it-IT" dirty="0" err="1"/>
              <a:t>countries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belong</a:t>
            </a:r>
            <a:r>
              <a:rPr lang="it-IT" dirty="0"/>
              <a:t> to the EU and to </a:t>
            </a:r>
            <a:r>
              <a:rPr lang="it-IT" dirty="0" err="1"/>
              <a:t>make</a:t>
            </a:r>
            <a:r>
              <a:rPr lang="it-IT" dirty="0"/>
              <a:t> </a:t>
            </a:r>
            <a:r>
              <a:rPr lang="it-IT" dirty="0" err="1"/>
              <a:t>students</a:t>
            </a:r>
            <a:r>
              <a:rPr lang="it-IT" dirty="0"/>
              <a:t> more </a:t>
            </a:r>
            <a:r>
              <a:rPr lang="it-IT" dirty="0" err="1"/>
              <a:t>aware</a:t>
            </a:r>
            <a:r>
              <a:rPr lang="it-IT" dirty="0"/>
              <a:t> of </a:t>
            </a:r>
            <a:r>
              <a:rPr lang="it-IT" dirty="0" err="1"/>
              <a:t>them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300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98286" y="280608"/>
            <a:ext cx="1092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cap="all" dirty="0" err="1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teaching</a:t>
            </a:r>
            <a:r>
              <a:rPr lang="it-IT" sz="4400" b="1" cap="all" dirty="0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 </a:t>
            </a:r>
            <a:r>
              <a:rPr lang="it-IT" sz="4400" b="1" cap="all" dirty="0" err="1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unit</a:t>
            </a:r>
            <a:r>
              <a:rPr lang="it-IT" sz="4400" b="1" cap="all" dirty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 </a:t>
            </a:r>
            <a:r>
              <a:rPr lang="it-IT" sz="4400" b="1" cap="all" dirty="0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PLAN AND CLIL 4CS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34570" y="1338054"/>
            <a:ext cx="1043214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u="sng" dirty="0" smtClean="0"/>
              <a:t>2. </a:t>
            </a:r>
            <a:r>
              <a:rPr lang="it-IT" sz="3200" b="1" u="sng" dirty="0" err="1" smtClean="0"/>
              <a:t>Cognition</a:t>
            </a:r>
            <a:r>
              <a:rPr lang="it-IT" u="sng" dirty="0"/>
              <a:t>:</a:t>
            </a:r>
            <a:endParaRPr lang="it-IT" dirty="0"/>
          </a:p>
          <a:p>
            <a:r>
              <a:rPr lang="it-IT" b="1" dirty="0" err="1"/>
              <a:t>Cognitve</a:t>
            </a:r>
            <a:r>
              <a:rPr lang="it-IT" b="1" dirty="0"/>
              <a:t> </a:t>
            </a:r>
            <a:r>
              <a:rPr lang="it-IT" b="1" dirty="0" err="1"/>
              <a:t>skills</a:t>
            </a:r>
            <a:r>
              <a:rPr lang="it-IT" b="1" dirty="0"/>
              <a:t> </a:t>
            </a:r>
            <a:endParaRPr lang="it-IT" dirty="0"/>
          </a:p>
          <a:p>
            <a:r>
              <a:rPr lang="it-IT" dirty="0" err="1"/>
              <a:t>Comparing</a:t>
            </a:r>
            <a:r>
              <a:rPr lang="it-IT" dirty="0"/>
              <a:t> and </a:t>
            </a:r>
            <a:r>
              <a:rPr lang="it-IT" dirty="0" err="1"/>
              <a:t>contrasting</a:t>
            </a:r>
            <a:r>
              <a:rPr lang="it-IT" dirty="0"/>
              <a:t> the </a:t>
            </a:r>
            <a:r>
              <a:rPr lang="it-IT" dirty="0" err="1"/>
              <a:t>articles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Head of State and impeachment</a:t>
            </a:r>
          </a:p>
          <a:p>
            <a:r>
              <a:rPr lang="it-IT" dirty="0" err="1"/>
              <a:t>Classifying</a:t>
            </a:r>
            <a:r>
              <a:rPr lang="it-IT" dirty="0"/>
              <a:t> </a:t>
            </a:r>
            <a:r>
              <a:rPr lang="it-IT" dirty="0" err="1"/>
              <a:t>proceedings</a:t>
            </a:r>
            <a:r>
              <a:rPr lang="it-IT" dirty="0"/>
              <a:t> of impeachment</a:t>
            </a:r>
          </a:p>
          <a:p>
            <a:r>
              <a:rPr lang="it-IT" dirty="0" err="1"/>
              <a:t>Suggesting</a:t>
            </a:r>
            <a:r>
              <a:rPr lang="it-IT" dirty="0"/>
              <a:t> the </a:t>
            </a:r>
            <a:r>
              <a:rPr lang="it-IT" dirty="0" err="1"/>
              <a:t>reasons</a:t>
            </a:r>
            <a:r>
              <a:rPr lang="it-IT" dirty="0"/>
              <a:t> of the </a:t>
            </a:r>
            <a:r>
              <a:rPr lang="it-IT" dirty="0" err="1"/>
              <a:t>differences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impeachment </a:t>
            </a:r>
          </a:p>
          <a:p>
            <a:r>
              <a:rPr lang="it-IT" dirty="0" err="1"/>
              <a:t>Carrying</a:t>
            </a:r>
            <a:r>
              <a:rPr lang="it-IT" dirty="0"/>
              <a:t> out a more in-</a:t>
            </a:r>
            <a:r>
              <a:rPr lang="it-IT" dirty="0" err="1"/>
              <a:t>depth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 of the </a:t>
            </a:r>
            <a:r>
              <a:rPr lang="it-IT" dirty="0" err="1"/>
              <a:t>constitutional</a:t>
            </a:r>
            <a:r>
              <a:rPr lang="it-IT" dirty="0"/>
              <a:t> </a:t>
            </a:r>
            <a:r>
              <a:rPr lang="it-IT" dirty="0" err="1"/>
              <a:t>texts</a:t>
            </a:r>
            <a:r>
              <a:rPr lang="it-IT" dirty="0"/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888999" y="3460768"/>
            <a:ext cx="1055914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u="sng" dirty="0" smtClean="0"/>
              <a:t>3. </a:t>
            </a:r>
            <a:r>
              <a:rPr lang="it-IT" sz="3200" b="1" u="sng" dirty="0" err="1" smtClean="0"/>
              <a:t>Communication</a:t>
            </a:r>
            <a:r>
              <a:rPr lang="it-IT" sz="3200" b="1" u="sng" dirty="0"/>
              <a:t>:</a:t>
            </a:r>
            <a:endParaRPr lang="it-IT" sz="3200" dirty="0"/>
          </a:p>
          <a:p>
            <a:r>
              <a:rPr lang="it-IT" b="1" dirty="0"/>
              <a:t>Language </a:t>
            </a:r>
            <a:r>
              <a:rPr lang="it-IT" b="1" dirty="0" err="1"/>
              <a:t>Skills</a:t>
            </a:r>
            <a:endParaRPr lang="it-IT" dirty="0"/>
          </a:p>
          <a:p>
            <a:r>
              <a:rPr lang="it-IT" b="1" dirty="0" err="1"/>
              <a:t>Bics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dirty="0" err="1"/>
              <a:t>basic</a:t>
            </a:r>
            <a:r>
              <a:rPr lang="it-IT" dirty="0"/>
              <a:t> </a:t>
            </a:r>
            <a:r>
              <a:rPr lang="it-IT" dirty="0" err="1"/>
              <a:t>interpersonal</a:t>
            </a:r>
            <a:r>
              <a:rPr lang="it-IT" dirty="0"/>
              <a:t> </a:t>
            </a:r>
            <a:r>
              <a:rPr lang="it-IT" dirty="0" err="1"/>
              <a:t>communicative</a:t>
            </a:r>
            <a:r>
              <a:rPr lang="it-IT" dirty="0"/>
              <a:t> </a:t>
            </a:r>
            <a:r>
              <a:rPr lang="it-IT" dirty="0" err="1"/>
              <a:t>skill</a:t>
            </a:r>
            <a:r>
              <a:rPr lang="it-IT" dirty="0"/>
              <a:t>)</a:t>
            </a:r>
          </a:p>
          <a:p>
            <a:r>
              <a:rPr lang="it-IT" dirty="0"/>
              <a:t>Development of socio-</a:t>
            </a:r>
            <a:r>
              <a:rPr lang="it-IT" dirty="0" err="1"/>
              <a:t>communicative</a:t>
            </a:r>
            <a:r>
              <a:rPr lang="it-IT" dirty="0"/>
              <a:t> </a:t>
            </a:r>
            <a:r>
              <a:rPr lang="it-IT" dirty="0" err="1"/>
              <a:t>functions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 B2</a:t>
            </a:r>
          </a:p>
          <a:p>
            <a:r>
              <a:rPr lang="it-IT" dirty="0"/>
              <a:t> </a:t>
            </a:r>
          </a:p>
          <a:p>
            <a:r>
              <a:rPr lang="it-IT" b="1" dirty="0" err="1"/>
              <a:t>Calp</a:t>
            </a:r>
            <a:r>
              <a:rPr lang="it-IT" dirty="0"/>
              <a:t> (Cognitive </a:t>
            </a:r>
            <a:r>
              <a:rPr lang="it-IT" dirty="0" err="1"/>
              <a:t>Academic</a:t>
            </a:r>
            <a:r>
              <a:rPr lang="it-IT" dirty="0"/>
              <a:t> Language </a:t>
            </a:r>
            <a:r>
              <a:rPr lang="it-IT" dirty="0" err="1"/>
              <a:t>Proficency</a:t>
            </a:r>
            <a:r>
              <a:rPr lang="it-IT" dirty="0"/>
              <a:t>)</a:t>
            </a:r>
          </a:p>
          <a:p>
            <a:r>
              <a:rPr lang="it-IT" dirty="0" err="1"/>
              <a:t>Participation</a:t>
            </a:r>
            <a:r>
              <a:rPr lang="it-IT" dirty="0"/>
              <a:t> in </a:t>
            </a:r>
            <a:r>
              <a:rPr lang="it-IT" dirty="0" err="1"/>
              <a:t>learning</a:t>
            </a:r>
            <a:r>
              <a:rPr lang="it-IT" dirty="0"/>
              <a:t> and </a:t>
            </a:r>
            <a:r>
              <a:rPr lang="it-IT" dirty="0" err="1"/>
              <a:t>using</a:t>
            </a:r>
            <a:r>
              <a:rPr lang="it-IT" dirty="0"/>
              <a:t> the </a:t>
            </a:r>
            <a:r>
              <a:rPr lang="it-IT" dirty="0" err="1"/>
              <a:t>language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speaking</a:t>
            </a:r>
            <a:r>
              <a:rPr lang="it-IT" dirty="0"/>
              <a:t>, </a:t>
            </a:r>
            <a:r>
              <a:rPr lang="it-IT" dirty="0" err="1"/>
              <a:t>listening</a:t>
            </a:r>
            <a:r>
              <a:rPr lang="it-IT" dirty="0"/>
              <a:t>, </a:t>
            </a:r>
            <a:r>
              <a:rPr lang="it-IT" dirty="0" err="1"/>
              <a:t>reading</a:t>
            </a:r>
            <a:r>
              <a:rPr lang="it-IT" dirty="0"/>
              <a:t> and </a:t>
            </a:r>
            <a:r>
              <a:rPr lang="it-IT" dirty="0" err="1"/>
              <a:t>writing</a:t>
            </a:r>
            <a:r>
              <a:rPr lang="it-IT" dirty="0"/>
              <a:t> </a:t>
            </a:r>
            <a:r>
              <a:rPr lang="it-IT" dirty="0" err="1"/>
              <a:t>activities</a:t>
            </a:r>
            <a:r>
              <a:rPr lang="it-IT" dirty="0"/>
              <a:t> in </a:t>
            </a:r>
            <a:r>
              <a:rPr lang="it-IT" dirty="0" err="1"/>
              <a:t>legal</a:t>
            </a:r>
            <a:r>
              <a:rPr lang="it-IT" dirty="0"/>
              <a:t> </a:t>
            </a:r>
            <a:r>
              <a:rPr lang="it-IT" dirty="0" err="1"/>
              <a:t>language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534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98286" y="280608"/>
            <a:ext cx="1092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cap="all" dirty="0" err="1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teaching</a:t>
            </a:r>
            <a:r>
              <a:rPr lang="it-IT" sz="4400" b="1" cap="all" dirty="0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 </a:t>
            </a:r>
            <a:r>
              <a:rPr lang="it-IT" sz="4400" b="1" cap="all" dirty="0" err="1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unit</a:t>
            </a:r>
            <a:r>
              <a:rPr lang="it-IT" sz="4400" b="1" cap="all" dirty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 </a:t>
            </a:r>
            <a:r>
              <a:rPr lang="it-IT" sz="4400" b="1" cap="all" dirty="0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PLAN AND CLIL 4CS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870857" y="1305342"/>
            <a:ext cx="10432143" cy="418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u="sng" dirty="0" smtClean="0"/>
              <a:t>4. Culture</a:t>
            </a:r>
            <a:r>
              <a:rPr lang="it-IT" b="1" u="sng" dirty="0"/>
              <a:t>:</a:t>
            </a:r>
            <a:endParaRPr lang="it-IT" dirty="0"/>
          </a:p>
          <a:p>
            <a:r>
              <a:rPr lang="it-IT" dirty="0"/>
              <a:t>To </a:t>
            </a:r>
            <a:r>
              <a:rPr lang="it-IT" dirty="0" err="1"/>
              <a:t>make</a:t>
            </a:r>
            <a:r>
              <a:rPr lang="it-IT" dirty="0"/>
              <a:t> </a:t>
            </a:r>
            <a:r>
              <a:rPr lang="it-IT" dirty="0" err="1"/>
              <a:t>students</a:t>
            </a:r>
            <a:r>
              <a:rPr lang="it-IT" dirty="0"/>
              <a:t> </a:t>
            </a:r>
            <a:r>
              <a:rPr lang="it-IT" dirty="0" err="1"/>
              <a:t>aware</a:t>
            </a:r>
            <a:r>
              <a:rPr lang="it-IT" dirty="0"/>
              <a:t> of the </a:t>
            </a:r>
            <a:r>
              <a:rPr lang="it-IT" dirty="0" err="1"/>
              <a:t>need</a:t>
            </a:r>
            <a:r>
              <a:rPr lang="it-IT" dirty="0"/>
              <a:t> to live an open and </a:t>
            </a:r>
            <a:r>
              <a:rPr lang="it-IT" dirty="0" err="1"/>
              <a:t>multicultural</a:t>
            </a:r>
            <a:r>
              <a:rPr lang="it-IT" dirty="0"/>
              <a:t> society</a:t>
            </a:r>
          </a:p>
          <a:p>
            <a:r>
              <a:rPr lang="it-IT" dirty="0"/>
              <a:t>To </a:t>
            </a:r>
            <a:r>
              <a:rPr lang="it-IT" dirty="0" err="1"/>
              <a:t>raise</a:t>
            </a:r>
            <a:r>
              <a:rPr lang="it-IT" dirty="0"/>
              <a:t> </a:t>
            </a:r>
            <a:r>
              <a:rPr lang="it-IT" dirty="0" err="1"/>
              <a:t>awareness</a:t>
            </a:r>
            <a:r>
              <a:rPr lang="it-IT" dirty="0"/>
              <a:t> of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diversity</a:t>
            </a:r>
            <a:endParaRPr lang="it-IT" dirty="0"/>
          </a:p>
          <a:p>
            <a:r>
              <a:rPr lang="it-IT" dirty="0"/>
              <a:t>To </a:t>
            </a:r>
            <a:r>
              <a:rPr lang="it-IT" dirty="0" err="1"/>
              <a:t>promote</a:t>
            </a:r>
            <a:r>
              <a:rPr lang="it-IT" dirty="0"/>
              <a:t> </a:t>
            </a:r>
            <a:r>
              <a:rPr lang="it-IT" dirty="0" err="1"/>
              <a:t>students</a:t>
            </a:r>
            <a:r>
              <a:rPr lang="it-IT" dirty="0"/>
              <a:t>’ </a:t>
            </a:r>
            <a:r>
              <a:rPr lang="it-IT" dirty="0" err="1"/>
              <a:t>interest</a:t>
            </a:r>
            <a:r>
              <a:rPr lang="it-IT" dirty="0"/>
              <a:t> in the </a:t>
            </a:r>
            <a:r>
              <a:rPr lang="it-IT" dirty="0" err="1"/>
              <a:t>events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take </a:t>
            </a:r>
            <a:r>
              <a:rPr lang="it-IT" dirty="0" err="1"/>
              <a:t>place</a:t>
            </a:r>
            <a:r>
              <a:rPr lang="it-IT" dirty="0"/>
              <a:t> in the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countries</a:t>
            </a:r>
            <a:r>
              <a:rPr lang="it-IT" dirty="0"/>
              <a:t> and </a:t>
            </a:r>
            <a:r>
              <a:rPr lang="it-IT" dirty="0" err="1"/>
              <a:t>how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can be </a:t>
            </a:r>
            <a:r>
              <a:rPr lang="it-IT" dirty="0" err="1"/>
              <a:t>affected</a:t>
            </a:r>
            <a:r>
              <a:rPr lang="it-IT" dirty="0"/>
              <a:t> by </a:t>
            </a:r>
            <a:r>
              <a:rPr lang="it-IT" dirty="0" err="1"/>
              <a:t>them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 </a:t>
            </a:r>
          </a:p>
          <a:p>
            <a:r>
              <a:rPr lang="it-IT" b="1" dirty="0" err="1"/>
              <a:t>Teaching</a:t>
            </a:r>
            <a:r>
              <a:rPr lang="it-IT" b="1" dirty="0"/>
              <a:t> </a:t>
            </a:r>
            <a:r>
              <a:rPr lang="it-IT" b="1" dirty="0" err="1"/>
              <a:t>strategy</a:t>
            </a:r>
            <a:r>
              <a:rPr lang="it-IT" b="1" dirty="0"/>
              <a:t> and </a:t>
            </a:r>
            <a:r>
              <a:rPr lang="it-IT" b="1" dirty="0" err="1"/>
              <a:t>resources</a:t>
            </a:r>
            <a:endParaRPr lang="it-IT" dirty="0"/>
          </a:p>
          <a:p>
            <a:r>
              <a:rPr lang="it-IT" dirty="0" err="1"/>
              <a:t>Thinking</a:t>
            </a:r>
            <a:r>
              <a:rPr lang="it-IT" dirty="0"/>
              <a:t> </a:t>
            </a:r>
            <a:r>
              <a:rPr lang="it-IT" dirty="0" err="1"/>
              <a:t>aloud</a:t>
            </a:r>
            <a:r>
              <a:rPr lang="it-IT" dirty="0"/>
              <a:t>, </a:t>
            </a:r>
            <a:r>
              <a:rPr lang="it-IT" dirty="0" err="1"/>
              <a:t>oral</a:t>
            </a:r>
            <a:r>
              <a:rPr lang="it-IT" dirty="0"/>
              <a:t> </a:t>
            </a:r>
            <a:r>
              <a:rPr lang="it-IT" dirty="0" err="1"/>
              <a:t>scaffolding-questioning</a:t>
            </a:r>
            <a:r>
              <a:rPr lang="it-IT" dirty="0"/>
              <a:t>, </a:t>
            </a:r>
            <a:r>
              <a:rPr lang="it-IT" dirty="0" err="1"/>
              <a:t>teacher’s</a:t>
            </a:r>
            <a:r>
              <a:rPr lang="it-IT" dirty="0"/>
              <a:t> </a:t>
            </a:r>
            <a:r>
              <a:rPr lang="it-IT" dirty="0" err="1"/>
              <a:t>speech</a:t>
            </a:r>
            <a:r>
              <a:rPr lang="it-IT" dirty="0"/>
              <a:t>, </a:t>
            </a:r>
            <a:r>
              <a:rPr lang="it-IT" dirty="0" err="1"/>
              <a:t>groups</a:t>
            </a:r>
            <a:r>
              <a:rPr lang="it-IT" dirty="0"/>
              <a:t> work</a:t>
            </a:r>
          </a:p>
          <a:p>
            <a:r>
              <a:rPr lang="it-IT" dirty="0" err="1"/>
              <a:t>Slides</a:t>
            </a:r>
            <a:r>
              <a:rPr lang="it-IT" dirty="0"/>
              <a:t>, </a:t>
            </a:r>
            <a:r>
              <a:rPr lang="it-IT" dirty="0" err="1"/>
              <a:t>videos</a:t>
            </a:r>
            <a:r>
              <a:rPr lang="it-IT" dirty="0"/>
              <a:t>, </a:t>
            </a:r>
            <a:r>
              <a:rPr lang="it-IT" dirty="0" err="1"/>
              <a:t>specific</a:t>
            </a:r>
            <a:r>
              <a:rPr lang="it-IT" dirty="0"/>
              <a:t> internet </a:t>
            </a:r>
            <a:r>
              <a:rPr lang="it-IT" dirty="0" err="1"/>
              <a:t>sites</a:t>
            </a:r>
            <a:r>
              <a:rPr lang="it-IT" dirty="0"/>
              <a:t>, </a:t>
            </a:r>
            <a:r>
              <a:rPr lang="it-IT" dirty="0" err="1"/>
              <a:t>Constitutions</a:t>
            </a:r>
            <a:r>
              <a:rPr lang="it-IT" dirty="0"/>
              <a:t>, </a:t>
            </a:r>
            <a:r>
              <a:rPr lang="it-IT" dirty="0" err="1"/>
              <a:t>Ict</a:t>
            </a:r>
            <a:endParaRPr lang="it-IT" dirty="0"/>
          </a:p>
          <a:p>
            <a:r>
              <a:rPr lang="it-IT" b="1" dirty="0"/>
              <a:t> </a:t>
            </a:r>
            <a:endParaRPr lang="it-IT" dirty="0"/>
          </a:p>
          <a:p>
            <a:r>
              <a:rPr lang="it-IT" b="1" dirty="0" err="1"/>
              <a:t>Assessment</a:t>
            </a:r>
            <a:endParaRPr lang="it-IT" dirty="0"/>
          </a:p>
          <a:p>
            <a:r>
              <a:rPr lang="it-IT" dirty="0" err="1"/>
              <a:t>Questions</a:t>
            </a:r>
            <a:r>
              <a:rPr lang="it-IT" dirty="0"/>
              <a:t>, </a:t>
            </a:r>
            <a:r>
              <a:rPr lang="it-IT" dirty="0" err="1"/>
              <a:t>individual</a:t>
            </a:r>
            <a:r>
              <a:rPr lang="it-IT" dirty="0"/>
              <a:t> </a:t>
            </a:r>
            <a:r>
              <a:rPr lang="it-IT" dirty="0" err="1"/>
              <a:t>activities</a:t>
            </a:r>
            <a:r>
              <a:rPr lang="it-IT" dirty="0"/>
              <a:t>, </a:t>
            </a:r>
            <a:r>
              <a:rPr lang="it-IT" dirty="0" err="1" smtClean="0"/>
              <a:t>groupworks</a:t>
            </a:r>
            <a:r>
              <a:rPr lang="it-IT" dirty="0" smtClean="0"/>
              <a:t>, </a:t>
            </a:r>
            <a:r>
              <a:rPr lang="it-IT" dirty="0" err="1"/>
              <a:t>h</a:t>
            </a:r>
            <a:r>
              <a:rPr lang="it-IT" dirty="0" err="1" smtClean="0"/>
              <a:t>omework</a:t>
            </a:r>
            <a:r>
              <a:rPr lang="it-IT" dirty="0"/>
              <a:t>, </a:t>
            </a:r>
            <a:r>
              <a:rPr lang="it-IT" dirty="0" err="1"/>
              <a:t>dictionary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096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7930" y="91847"/>
            <a:ext cx="9935718" cy="1040917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Agenda</a:t>
            </a:r>
            <a:endParaRPr lang="it-IT" sz="44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320699"/>
              </p:ext>
            </p:extLst>
          </p:nvPr>
        </p:nvGraphicFramePr>
        <p:xfrm>
          <a:off x="1517863" y="1013512"/>
          <a:ext cx="9994023" cy="5155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24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28549" y="313898"/>
            <a:ext cx="9573905" cy="3847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900" b="1" dirty="0" smtClean="0">
                <a:solidFill>
                  <a:schemeClr val="bg1"/>
                </a:solidFill>
                <a:latin typeface="+mj-lt"/>
              </a:rPr>
              <a:t>LESSON 1: WARMING UP LESSON</a:t>
            </a:r>
            <a:endParaRPr lang="it-IT" sz="1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97841" y="973369"/>
            <a:ext cx="9812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i="1" dirty="0" err="1" smtClean="0">
                <a:latin typeface="+mj-lt"/>
              </a:rPr>
              <a:t>step</a:t>
            </a:r>
            <a:r>
              <a:rPr lang="it-IT" i="1" dirty="0" smtClean="0">
                <a:latin typeface="+mj-lt"/>
              </a:rPr>
              <a:t> 1: WARMING UP QUESTIONS/ANSWERS </a:t>
            </a:r>
          </a:p>
          <a:p>
            <a:r>
              <a:rPr lang="en-US" i="1" dirty="0"/>
              <a:t>The students surf the European website, answer to the following questions and write them in the chart</a:t>
            </a:r>
            <a:endParaRPr lang="it-IT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528549" y="1942867"/>
            <a:ext cx="975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How </a:t>
            </a:r>
            <a:r>
              <a:rPr lang="it-IT" i="1" dirty="0" err="1"/>
              <a:t>many</a:t>
            </a:r>
            <a:r>
              <a:rPr lang="it-IT" i="1" dirty="0"/>
              <a:t> </a:t>
            </a:r>
            <a:r>
              <a:rPr lang="it-IT" i="1" dirty="0" err="1"/>
              <a:t>Presidents</a:t>
            </a:r>
            <a:r>
              <a:rPr lang="it-IT" i="1" dirty="0"/>
              <a:t> </a:t>
            </a:r>
            <a:r>
              <a:rPr lang="it-IT" i="1" dirty="0" err="1"/>
              <a:t>had</a:t>
            </a:r>
            <a:r>
              <a:rPr lang="it-IT" i="1" dirty="0"/>
              <a:t> </a:t>
            </a:r>
            <a:r>
              <a:rPr lang="it-IT" i="1" dirty="0" err="1"/>
              <a:t>Italy</a:t>
            </a:r>
            <a:r>
              <a:rPr lang="it-IT" i="1" dirty="0"/>
              <a:t> </a:t>
            </a:r>
            <a:r>
              <a:rPr lang="it-IT" i="1" dirty="0" err="1"/>
              <a:t>got</a:t>
            </a:r>
            <a:r>
              <a:rPr lang="it-IT" i="1" dirty="0"/>
              <a:t> in </a:t>
            </a:r>
            <a:r>
              <a:rPr lang="it-IT" i="1" dirty="0" err="1"/>
              <a:t>its</a:t>
            </a:r>
            <a:r>
              <a:rPr lang="it-IT" i="1" dirty="0"/>
              <a:t> </a:t>
            </a:r>
            <a:r>
              <a:rPr lang="it-IT" i="1" dirty="0" err="1"/>
              <a:t>history</a:t>
            </a:r>
            <a:r>
              <a:rPr lang="it-IT" i="1" dirty="0"/>
              <a:t> </a:t>
            </a:r>
            <a:r>
              <a:rPr lang="it-IT" i="1" dirty="0" err="1"/>
              <a:t>till</a:t>
            </a:r>
            <a:r>
              <a:rPr lang="it-IT" i="1" dirty="0"/>
              <a:t> </a:t>
            </a:r>
            <a:r>
              <a:rPr lang="it-IT" i="1" dirty="0" err="1"/>
              <a:t>now</a:t>
            </a:r>
            <a:r>
              <a:rPr lang="it-IT" i="1" dirty="0"/>
              <a:t>?</a:t>
            </a:r>
            <a:endParaRPr lang="it-IT" dirty="0"/>
          </a:p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528549" y="2589198"/>
            <a:ext cx="785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How </a:t>
            </a:r>
            <a:r>
              <a:rPr lang="it-IT" i="1" dirty="0" err="1"/>
              <a:t>many</a:t>
            </a:r>
            <a:r>
              <a:rPr lang="it-IT" i="1" dirty="0"/>
              <a:t> </a:t>
            </a:r>
            <a:r>
              <a:rPr lang="it-IT" i="1" dirty="0" err="1"/>
              <a:t>Italian</a:t>
            </a:r>
            <a:r>
              <a:rPr lang="it-IT" i="1" dirty="0"/>
              <a:t> </a:t>
            </a:r>
            <a:r>
              <a:rPr lang="it-IT" i="1" dirty="0" err="1"/>
              <a:t>Presidents</a:t>
            </a:r>
            <a:r>
              <a:rPr lang="it-IT" i="1" dirty="0"/>
              <a:t> </a:t>
            </a:r>
            <a:r>
              <a:rPr lang="it-IT" i="1" dirty="0" err="1"/>
              <a:t>were</a:t>
            </a:r>
            <a:r>
              <a:rPr lang="it-IT" i="1" dirty="0"/>
              <a:t> </a:t>
            </a:r>
            <a:r>
              <a:rPr lang="it-IT" i="1" dirty="0" err="1"/>
              <a:t>impeached</a:t>
            </a:r>
            <a:r>
              <a:rPr lang="it-IT" i="1" dirty="0"/>
              <a:t>?</a:t>
            </a:r>
            <a:endParaRPr lang="it-IT" dirty="0"/>
          </a:p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497841" y="3235529"/>
            <a:ext cx="7472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/>
              <a:t>What</a:t>
            </a:r>
            <a:r>
              <a:rPr lang="it-IT" i="1" dirty="0"/>
              <a:t> office/</a:t>
            </a:r>
            <a:r>
              <a:rPr lang="it-IT" i="1" dirty="0" err="1"/>
              <a:t>institution</a:t>
            </a:r>
            <a:r>
              <a:rPr lang="it-IT" i="1" dirty="0"/>
              <a:t> can </a:t>
            </a:r>
            <a:r>
              <a:rPr lang="it-IT" i="1" dirty="0" err="1"/>
              <a:t>impeach</a:t>
            </a:r>
            <a:r>
              <a:rPr lang="it-IT" i="1" dirty="0"/>
              <a:t> a </a:t>
            </a:r>
            <a:r>
              <a:rPr lang="it-IT" i="1" dirty="0" err="1"/>
              <a:t>President</a:t>
            </a:r>
            <a:r>
              <a:rPr lang="it-IT" i="1" dirty="0"/>
              <a:t>?</a:t>
            </a:r>
            <a:endParaRPr lang="it-IT" dirty="0"/>
          </a:p>
          <a:p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528549" y="3881859"/>
            <a:ext cx="7970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Do </a:t>
            </a:r>
            <a:r>
              <a:rPr lang="it-IT" i="1" dirty="0" err="1"/>
              <a:t>you</a:t>
            </a:r>
            <a:r>
              <a:rPr lang="it-IT" i="1" dirty="0"/>
              <a:t> </a:t>
            </a:r>
            <a:r>
              <a:rPr lang="it-IT" i="1" dirty="0" err="1"/>
              <a:t>remember</a:t>
            </a:r>
            <a:r>
              <a:rPr lang="it-IT" i="1" dirty="0"/>
              <a:t> the </a:t>
            </a:r>
            <a:r>
              <a:rPr lang="it-IT" i="1" dirty="0" err="1"/>
              <a:t>Italian</a:t>
            </a:r>
            <a:r>
              <a:rPr lang="it-IT" i="1" dirty="0"/>
              <a:t> </a:t>
            </a:r>
            <a:r>
              <a:rPr lang="it-IT" i="1" dirty="0" err="1"/>
              <a:t>p</a:t>
            </a:r>
            <a:r>
              <a:rPr lang="it-IT" i="1" dirty="0" err="1" smtClean="0"/>
              <a:t>roceeding</a:t>
            </a:r>
            <a:r>
              <a:rPr lang="it-IT" i="1" dirty="0" smtClean="0"/>
              <a:t> </a:t>
            </a:r>
            <a:r>
              <a:rPr lang="it-IT" i="1" dirty="0"/>
              <a:t>impeachment?</a:t>
            </a:r>
            <a:endParaRPr lang="it-IT" dirty="0"/>
          </a:p>
          <a:p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528549" y="4528191"/>
            <a:ext cx="6346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How </a:t>
            </a:r>
            <a:r>
              <a:rPr lang="it-IT" i="1" dirty="0" err="1"/>
              <a:t>many</a:t>
            </a:r>
            <a:r>
              <a:rPr lang="it-IT" i="1" dirty="0"/>
              <a:t> </a:t>
            </a:r>
            <a:r>
              <a:rPr lang="it-IT" i="1" dirty="0" err="1"/>
              <a:t>Presidents</a:t>
            </a:r>
            <a:r>
              <a:rPr lang="it-IT" i="1" dirty="0"/>
              <a:t> are </a:t>
            </a:r>
            <a:r>
              <a:rPr lang="it-IT" i="1" dirty="0" err="1"/>
              <a:t>there</a:t>
            </a:r>
            <a:r>
              <a:rPr lang="it-IT" i="1" dirty="0"/>
              <a:t> in EU?</a:t>
            </a:r>
            <a:endParaRPr lang="it-IT" dirty="0"/>
          </a:p>
          <a:p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589963" y="5174521"/>
            <a:ext cx="968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How </a:t>
            </a:r>
            <a:r>
              <a:rPr lang="it-IT" i="1" dirty="0" err="1"/>
              <a:t>many</a:t>
            </a:r>
            <a:r>
              <a:rPr lang="it-IT" i="1" dirty="0"/>
              <a:t> </a:t>
            </a:r>
            <a:r>
              <a:rPr lang="it-IT" i="1" dirty="0" err="1"/>
              <a:t>constitutional</a:t>
            </a:r>
            <a:r>
              <a:rPr lang="it-IT" i="1" dirty="0"/>
              <a:t> </a:t>
            </a:r>
            <a:r>
              <a:rPr lang="it-IT" i="1" dirty="0" err="1"/>
              <a:t>monarchies</a:t>
            </a:r>
            <a:r>
              <a:rPr lang="it-IT" i="1" dirty="0"/>
              <a:t> /</a:t>
            </a:r>
            <a:r>
              <a:rPr lang="it-IT" i="1" dirty="0" err="1"/>
              <a:t>parlamentary</a:t>
            </a:r>
            <a:r>
              <a:rPr lang="it-IT" i="1" dirty="0"/>
              <a:t> </a:t>
            </a:r>
            <a:r>
              <a:rPr lang="it-IT" i="1" dirty="0" err="1"/>
              <a:t>monarchies</a:t>
            </a:r>
            <a:r>
              <a:rPr lang="it-IT" i="1" dirty="0"/>
              <a:t> are </a:t>
            </a:r>
            <a:r>
              <a:rPr lang="it-IT" i="1" dirty="0" err="1"/>
              <a:t>there</a:t>
            </a:r>
            <a:r>
              <a:rPr lang="it-IT" i="1" dirty="0"/>
              <a:t> in EU?</a:t>
            </a:r>
            <a:endParaRPr lang="it-IT" dirty="0"/>
          </a:p>
          <a:p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562668" y="5811752"/>
            <a:ext cx="95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How </a:t>
            </a:r>
            <a:r>
              <a:rPr lang="it-IT" i="1" dirty="0" err="1"/>
              <a:t>many</a:t>
            </a:r>
            <a:r>
              <a:rPr lang="it-IT" i="1" dirty="0"/>
              <a:t> </a:t>
            </a:r>
            <a:r>
              <a:rPr lang="it-IT" i="1" dirty="0" err="1"/>
              <a:t>presidential</a:t>
            </a:r>
            <a:r>
              <a:rPr lang="it-IT" i="1" dirty="0"/>
              <a:t>/semi-</a:t>
            </a:r>
            <a:r>
              <a:rPr lang="it-IT" i="1" dirty="0" err="1"/>
              <a:t>presidential</a:t>
            </a:r>
            <a:r>
              <a:rPr lang="it-IT" i="1" dirty="0"/>
              <a:t>/</a:t>
            </a:r>
            <a:r>
              <a:rPr lang="it-IT" i="1" dirty="0" err="1"/>
              <a:t>parliamentary</a:t>
            </a:r>
            <a:r>
              <a:rPr lang="it-IT" i="1" dirty="0"/>
              <a:t> </a:t>
            </a:r>
            <a:r>
              <a:rPr lang="it-IT" i="1" dirty="0" err="1"/>
              <a:t>republics</a:t>
            </a:r>
            <a:r>
              <a:rPr lang="it-IT" i="1" dirty="0"/>
              <a:t> are </a:t>
            </a:r>
            <a:r>
              <a:rPr lang="it-IT" i="1" dirty="0" err="1"/>
              <a:t>there</a:t>
            </a:r>
            <a:r>
              <a:rPr lang="it-IT" i="1" dirty="0"/>
              <a:t> in EU? </a:t>
            </a:r>
            <a:endParaRPr lang="it-IT" i="1" dirty="0" smtClean="0"/>
          </a:p>
          <a:p>
            <a:r>
              <a:rPr lang="it-IT" i="1" dirty="0" smtClean="0"/>
              <a:t>In </a:t>
            </a:r>
            <a:r>
              <a:rPr lang="it-IT" i="1" dirty="0" err="1"/>
              <a:t>what</a:t>
            </a:r>
            <a:r>
              <a:rPr lang="it-IT" i="1" dirty="0"/>
              <a:t> country are </a:t>
            </a:r>
            <a:r>
              <a:rPr lang="it-IT" i="1" dirty="0" err="1"/>
              <a:t>there</a:t>
            </a:r>
            <a:r>
              <a:rPr lang="it-IT" i="1" dirty="0"/>
              <a:t>?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088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/>
      <p:bldP spid="20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528549" y="766716"/>
            <a:ext cx="981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i="1" dirty="0" err="1">
                <a:latin typeface="+mj-lt"/>
              </a:rPr>
              <a:t>step</a:t>
            </a:r>
            <a:r>
              <a:rPr lang="it-IT" b="1" i="1" dirty="0">
                <a:latin typeface="+mj-lt"/>
              </a:rPr>
              <a:t> </a:t>
            </a:r>
            <a:r>
              <a:rPr lang="it-IT" b="1" i="1" dirty="0" smtClean="0">
                <a:latin typeface="+mj-lt"/>
              </a:rPr>
              <a:t>2: VISIT THE E.U. WEBSITE, LEARN EUROPE</a:t>
            </a:r>
            <a:r>
              <a:rPr lang="it-IT" i="1" dirty="0">
                <a:latin typeface="+mj-lt"/>
              </a:rPr>
              <a:t/>
            </a:r>
            <a:br>
              <a:rPr lang="it-IT" i="1" dirty="0">
                <a:latin typeface="+mj-lt"/>
              </a:rPr>
            </a:br>
            <a:endParaRPr lang="it-IT" i="1" dirty="0" smtClean="0"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28549" y="1657361"/>
            <a:ext cx="880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hlinkClick r:id="rId2"/>
              </a:rPr>
              <a:t>http://</a:t>
            </a:r>
            <a:r>
              <a:rPr lang="it-IT" u="sng" dirty="0" smtClean="0">
                <a:hlinkClick r:id="rId2"/>
              </a:rPr>
              <a:t>europa.eu/teachers-corner/home_en</a:t>
            </a:r>
            <a:endParaRPr lang="it-IT" dirty="0"/>
          </a:p>
        </p:txBody>
      </p:sp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33" y="2549719"/>
            <a:ext cx="5131438" cy="34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9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528549" y="766716"/>
            <a:ext cx="981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i="1" dirty="0" err="1"/>
              <a:t>step</a:t>
            </a:r>
            <a:r>
              <a:rPr lang="it-IT" b="1" i="1" dirty="0"/>
              <a:t> 3</a:t>
            </a:r>
            <a:r>
              <a:rPr lang="it-IT" b="1" i="1" dirty="0" smtClean="0"/>
              <a:t>: </a:t>
            </a:r>
            <a:r>
              <a:rPr lang="it-IT" b="1" i="1" dirty="0" smtClean="0">
                <a:latin typeface="+mj-lt"/>
              </a:rPr>
              <a:t>FILL THE TABLE</a:t>
            </a:r>
            <a:r>
              <a:rPr lang="it-IT" i="1" dirty="0"/>
              <a:t/>
            </a:r>
            <a:br>
              <a:rPr lang="it-IT" i="1" dirty="0"/>
            </a:br>
            <a:endParaRPr lang="it-IT" i="1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258659"/>
              </p:ext>
            </p:extLst>
          </p:nvPr>
        </p:nvGraphicFramePr>
        <p:xfrm>
          <a:off x="2922895" y="1553949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846"/>
                <a:gridCol w="477715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QUESTION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ANSWER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1.</a:t>
                      </a:r>
                      <a:r>
                        <a:rPr lang="it-IT" baseline="0" dirty="0" smtClean="0"/>
                        <a:t>     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2.    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3.     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4.     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5.     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6.     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7.</a:t>
                      </a:r>
                      <a:r>
                        <a:rPr lang="it-IT" baseline="0" dirty="0" smtClean="0"/>
                        <a:t>  </a:t>
                      </a:r>
                      <a:r>
                        <a:rPr lang="it-IT" dirty="0" smtClean="0"/>
                        <a:t>   </a:t>
                      </a:r>
                      <a:r>
                        <a:rPr lang="it-IT" baseline="0" dirty="0" smtClean="0"/>
                        <a:t>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86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24208</TotalTime>
  <Words>1666</Words>
  <Application>Microsoft Macintosh PowerPoint</Application>
  <PresentationFormat>Personalizzato</PresentationFormat>
  <Paragraphs>202</Paragraphs>
  <Slides>24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Angoli</vt:lpstr>
      <vt:lpstr>Documento</vt:lpstr>
      <vt:lpstr>Workshop nazionale clil4les</vt:lpstr>
      <vt:lpstr>Presentazione di PowerPoint</vt:lpstr>
      <vt:lpstr>Presentazione di PowerPoint</vt:lpstr>
      <vt:lpstr>Presentazione di PowerPoint</vt:lpstr>
      <vt:lpstr>Presentazione di PowerPoint</vt:lpstr>
      <vt:lpstr>Agenda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LESSON 3: GROUP WORK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BRESCIA Dipartimento di Ingegneria Meccanica ed Industriale</dc:title>
  <dc:creator>Simone Beretta</dc:creator>
  <cp:lastModifiedBy>paola</cp:lastModifiedBy>
  <cp:revision>364</cp:revision>
  <dcterms:created xsi:type="dcterms:W3CDTF">2016-04-20T15:06:31Z</dcterms:created>
  <dcterms:modified xsi:type="dcterms:W3CDTF">2016-10-10T05:06:55Z</dcterms:modified>
</cp:coreProperties>
</file>