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717" r:id="rId3"/>
    <p:sldId id="688" r:id="rId4"/>
    <p:sldId id="689" r:id="rId5"/>
    <p:sldId id="708" r:id="rId6"/>
    <p:sldId id="712" r:id="rId7"/>
    <p:sldId id="752" r:id="rId8"/>
    <p:sldId id="718" r:id="rId9"/>
    <p:sldId id="714" r:id="rId10"/>
    <p:sldId id="715" r:id="rId11"/>
    <p:sldId id="719" r:id="rId12"/>
    <p:sldId id="701" r:id="rId13"/>
    <p:sldId id="698" r:id="rId14"/>
    <p:sldId id="731" r:id="rId15"/>
    <p:sldId id="728" r:id="rId16"/>
    <p:sldId id="729" r:id="rId17"/>
    <p:sldId id="740" r:id="rId18"/>
    <p:sldId id="730" r:id="rId19"/>
    <p:sldId id="741" r:id="rId20"/>
    <p:sldId id="732" r:id="rId21"/>
    <p:sldId id="742" r:id="rId22"/>
    <p:sldId id="736" r:id="rId23"/>
    <p:sldId id="734" r:id="rId24"/>
    <p:sldId id="735" r:id="rId25"/>
    <p:sldId id="720" r:id="rId26"/>
    <p:sldId id="691" r:id="rId27"/>
    <p:sldId id="721" r:id="rId28"/>
    <p:sldId id="699" r:id="rId29"/>
    <p:sldId id="722" r:id="rId30"/>
    <p:sldId id="739" r:id="rId31"/>
    <p:sldId id="710" r:id="rId32"/>
    <p:sldId id="705" r:id="rId33"/>
    <p:sldId id="700" r:id="rId34"/>
    <p:sldId id="696" r:id="rId35"/>
    <p:sldId id="702" r:id="rId36"/>
    <p:sldId id="737" r:id="rId37"/>
    <p:sldId id="738" r:id="rId38"/>
    <p:sldId id="743" r:id="rId39"/>
    <p:sldId id="744" r:id="rId40"/>
    <p:sldId id="745" r:id="rId41"/>
    <p:sldId id="723" r:id="rId42"/>
    <p:sldId id="746" r:id="rId43"/>
    <p:sldId id="747" r:id="rId44"/>
    <p:sldId id="748" r:id="rId45"/>
    <p:sldId id="749" r:id="rId46"/>
    <p:sldId id="750" r:id="rId47"/>
    <p:sldId id="751" r:id="rId48"/>
    <p:sldId id="704" r:id="rId49"/>
    <p:sldId id="724" r:id="rId50"/>
    <p:sldId id="725" r:id="rId51"/>
    <p:sldId id="711" r:id="rId52"/>
    <p:sldId id="727" r:id="rId5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376" y="-104"/>
      </p:cViewPr>
      <p:guideLst>
        <p:guide orient="horz" pos="14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aurizio:Documents:Lavori%20in%20corso:2015%20-%20routledge%20ineq:per%20capitoli:PIKETTY%20-%20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maurizio:Documents:Lavori%20in%20corso:2015%20-%20routledge%20ineq:per%20capitoli:Piketty%20figures:piketty%20-%20fig.%2010b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maurizio:Dropbox:corso%20difesa:rischio%20povert&#22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maurizio:Dropbox:corso%20difesa:in-work%20povert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Figure</a:t>
            </a:r>
            <a:r>
              <a:rPr lang="fr-FR" baseline="0"/>
              <a:t> </a:t>
            </a:r>
            <a:r>
              <a:rPr lang="fr-FR"/>
              <a:t>9.8. Income</a:t>
            </a:r>
            <a:r>
              <a:rPr lang="fr-FR" baseline="0"/>
              <a:t> inequality</a:t>
            </a:r>
            <a:r>
              <a:rPr lang="fr-FR"/>
              <a:t>: Europe vs. the</a:t>
            </a:r>
            <a:r>
              <a:rPr lang="fr-FR" baseline="0"/>
              <a:t> United States</a:t>
            </a:r>
            <a:r>
              <a:rPr lang="fr-FR"/>
              <a:t>, 1900-2010 </a:t>
            </a:r>
          </a:p>
        </c:rich>
      </c:tx>
      <c:layout>
        <c:manualLayout>
          <c:xMode val="edge"/>
          <c:yMode val="edge"/>
          <c:x val="0.182584297964145"/>
          <c:y val="0.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862068965517"/>
          <c:y val="0.0723981900452489"/>
          <c:w val="0.871724137931034"/>
          <c:h val="0.791855203619909"/>
        </c:manualLayout>
      </c:layout>
      <c:lineChart>
        <c:grouping val="standard"/>
        <c:varyColors val="0"/>
        <c:ser>
          <c:idx val="0"/>
          <c:order val="0"/>
          <c:tx>
            <c:strRef>
              <c:f>[5]TS9.4!$D$5</c:f>
              <c:strCache>
                <c:ptCount val="1"/>
                <c:pt idx="0">
                  <c:v>U.S.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[5]TS9.2!$A$6:$A$116</c:f>
              <c:numCache>
                <c:formatCode>General</c:formatCode>
                <c:ptCount val="111"/>
                <c:pt idx="0">
                  <c:v>1900.0</c:v>
                </c:pt>
                <c:pt idx="1">
                  <c:v>1901.0</c:v>
                </c:pt>
                <c:pt idx="2">
                  <c:v>1902.0</c:v>
                </c:pt>
                <c:pt idx="3">
                  <c:v>1903.0</c:v>
                </c:pt>
                <c:pt idx="4">
                  <c:v>1904.0</c:v>
                </c:pt>
                <c:pt idx="5">
                  <c:v>1905.0</c:v>
                </c:pt>
                <c:pt idx="6">
                  <c:v>1906.0</c:v>
                </c:pt>
                <c:pt idx="7">
                  <c:v>1907.0</c:v>
                </c:pt>
                <c:pt idx="8">
                  <c:v>1908.0</c:v>
                </c:pt>
                <c:pt idx="9">
                  <c:v>1909.0</c:v>
                </c:pt>
                <c:pt idx="10">
                  <c:v>1910.0</c:v>
                </c:pt>
                <c:pt idx="11">
                  <c:v>1911.0</c:v>
                </c:pt>
                <c:pt idx="12">
                  <c:v>1912.0</c:v>
                </c:pt>
                <c:pt idx="13">
                  <c:v>1913.0</c:v>
                </c:pt>
                <c:pt idx="14">
                  <c:v>1914.0</c:v>
                </c:pt>
                <c:pt idx="15">
                  <c:v>1915.0</c:v>
                </c:pt>
                <c:pt idx="16">
                  <c:v>1916.0</c:v>
                </c:pt>
                <c:pt idx="17">
                  <c:v>1917.0</c:v>
                </c:pt>
                <c:pt idx="18">
                  <c:v>1918.0</c:v>
                </c:pt>
                <c:pt idx="19">
                  <c:v>1919.0</c:v>
                </c:pt>
                <c:pt idx="20">
                  <c:v>1920.0</c:v>
                </c:pt>
                <c:pt idx="21">
                  <c:v>1921.0</c:v>
                </c:pt>
                <c:pt idx="22">
                  <c:v>1922.0</c:v>
                </c:pt>
                <c:pt idx="23">
                  <c:v>1923.0</c:v>
                </c:pt>
                <c:pt idx="24">
                  <c:v>1924.0</c:v>
                </c:pt>
                <c:pt idx="25">
                  <c:v>1925.0</c:v>
                </c:pt>
                <c:pt idx="26">
                  <c:v>1926.0</c:v>
                </c:pt>
                <c:pt idx="27">
                  <c:v>1927.0</c:v>
                </c:pt>
                <c:pt idx="28">
                  <c:v>1928.0</c:v>
                </c:pt>
                <c:pt idx="29">
                  <c:v>1929.0</c:v>
                </c:pt>
                <c:pt idx="30">
                  <c:v>1930.0</c:v>
                </c:pt>
                <c:pt idx="31">
                  <c:v>1931.0</c:v>
                </c:pt>
                <c:pt idx="32">
                  <c:v>1932.0</c:v>
                </c:pt>
                <c:pt idx="33">
                  <c:v>1933.0</c:v>
                </c:pt>
                <c:pt idx="34">
                  <c:v>1934.0</c:v>
                </c:pt>
                <c:pt idx="35">
                  <c:v>1935.0</c:v>
                </c:pt>
                <c:pt idx="36">
                  <c:v>1936.0</c:v>
                </c:pt>
                <c:pt idx="37">
                  <c:v>1937.0</c:v>
                </c:pt>
                <c:pt idx="38">
                  <c:v>1938.0</c:v>
                </c:pt>
                <c:pt idx="39">
                  <c:v>1939.0</c:v>
                </c:pt>
                <c:pt idx="40">
                  <c:v>1940.0</c:v>
                </c:pt>
                <c:pt idx="41">
                  <c:v>1941.0</c:v>
                </c:pt>
                <c:pt idx="42">
                  <c:v>1942.0</c:v>
                </c:pt>
                <c:pt idx="43">
                  <c:v>1943.0</c:v>
                </c:pt>
                <c:pt idx="44">
                  <c:v>1944.0</c:v>
                </c:pt>
                <c:pt idx="45">
                  <c:v>1945.0</c:v>
                </c:pt>
                <c:pt idx="46">
                  <c:v>1946.0</c:v>
                </c:pt>
                <c:pt idx="47">
                  <c:v>1947.0</c:v>
                </c:pt>
                <c:pt idx="48">
                  <c:v>1948.0</c:v>
                </c:pt>
                <c:pt idx="49">
                  <c:v>1949.0</c:v>
                </c:pt>
                <c:pt idx="50">
                  <c:v>1950.0</c:v>
                </c:pt>
                <c:pt idx="51">
                  <c:v>1951.0</c:v>
                </c:pt>
                <c:pt idx="52">
                  <c:v>1952.0</c:v>
                </c:pt>
                <c:pt idx="53">
                  <c:v>1953.0</c:v>
                </c:pt>
                <c:pt idx="54">
                  <c:v>1954.0</c:v>
                </c:pt>
                <c:pt idx="55">
                  <c:v>1955.0</c:v>
                </c:pt>
                <c:pt idx="56">
                  <c:v>1956.0</c:v>
                </c:pt>
                <c:pt idx="57">
                  <c:v>1957.0</c:v>
                </c:pt>
                <c:pt idx="58">
                  <c:v>1958.0</c:v>
                </c:pt>
                <c:pt idx="59">
                  <c:v>1959.0</c:v>
                </c:pt>
                <c:pt idx="60">
                  <c:v>1960.0</c:v>
                </c:pt>
                <c:pt idx="61">
                  <c:v>1961.0</c:v>
                </c:pt>
                <c:pt idx="62">
                  <c:v>1962.0</c:v>
                </c:pt>
                <c:pt idx="63">
                  <c:v>1963.0</c:v>
                </c:pt>
                <c:pt idx="64">
                  <c:v>1964.0</c:v>
                </c:pt>
                <c:pt idx="65">
                  <c:v>1965.0</c:v>
                </c:pt>
                <c:pt idx="66">
                  <c:v>1966.0</c:v>
                </c:pt>
                <c:pt idx="67">
                  <c:v>1967.0</c:v>
                </c:pt>
                <c:pt idx="68">
                  <c:v>1968.0</c:v>
                </c:pt>
                <c:pt idx="69">
                  <c:v>1969.0</c:v>
                </c:pt>
                <c:pt idx="70">
                  <c:v>1970.0</c:v>
                </c:pt>
                <c:pt idx="71">
                  <c:v>1971.0</c:v>
                </c:pt>
                <c:pt idx="72">
                  <c:v>1972.0</c:v>
                </c:pt>
                <c:pt idx="73">
                  <c:v>1973.0</c:v>
                </c:pt>
                <c:pt idx="74">
                  <c:v>1974.0</c:v>
                </c:pt>
                <c:pt idx="75">
                  <c:v>1975.0</c:v>
                </c:pt>
                <c:pt idx="76">
                  <c:v>1976.0</c:v>
                </c:pt>
                <c:pt idx="77">
                  <c:v>1977.0</c:v>
                </c:pt>
                <c:pt idx="78">
                  <c:v>1978.0</c:v>
                </c:pt>
                <c:pt idx="79">
                  <c:v>1979.0</c:v>
                </c:pt>
                <c:pt idx="80">
                  <c:v>1980.0</c:v>
                </c:pt>
                <c:pt idx="81">
                  <c:v>1981.0</c:v>
                </c:pt>
                <c:pt idx="82">
                  <c:v>1982.0</c:v>
                </c:pt>
                <c:pt idx="83">
                  <c:v>1983.0</c:v>
                </c:pt>
                <c:pt idx="84">
                  <c:v>1984.0</c:v>
                </c:pt>
                <c:pt idx="85">
                  <c:v>1985.0</c:v>
                </c:pt>
                <c:pt idx="86">
                  <c:v>1986.0</c:v>
                </c:pt>
                <c:pt idx="87">
                  <c:v>1987.0</c:v>
                </c:pt>
                <c:pt idx="88">
                  <c:v>1988.0</c:v>
                </c:pt>
                <c:pt idx="89">
                  <c:v>1989.0</c:v>
                </c:pt>
                <c:pt idx="90">
                  <c:v>1990.0</c:v>
                </c:pt>
                <c:pt idx="91">
                  <c:v>1991.0</c:v>
                </c:pt>
                <c:pt idx="92">
                  <c:v>1992.0</c:v>
                </c:pt>
                <c:pt idx="93">
                  <c:v>1993.0</c:v>
                </c:pt>
                <c:pt idx="94">
                  <c:v>1994.0</c:v>
                </c:pt>
                <c:pt idx="95">
                  <c:v>1995.0</c:v>
                </c:pt>
                <c:pt idx="96">
                  <c:v>1996.0</c:v>
                </c:pt>
                <c:pt idx="97">
                  <c:v>1997.0</c:v>
                </c:pt>
                <c:pt idx="98">
                  <c:v>1998.0</c:v>
                </c:pt>
                <c:pt idx="99">
                  <c:v>1999.0</c:v>
                </c:pt>
                <c:pt idx="100">
                  <c:v>2000.0</c:v>
                </c:pt>
                <c:pt idx="101">
                  <c:v>2001.0</c:v>
                </c:pt>
                <c:pt idx="102">
                  <c:v>2002.0</c:v>
                </c:pt>
                <c:pt idx="103">
                  <c:v>2003.0</c:v>
                </c:pt>
                <c:pt idx="104">
                  <c:v>2004.0</c:v>
                </c:pt>
                <c:pt idx="105">
                  <c:v>2005.0</c:v>
                </c:pt>
                <c:pt idx="106">
                  <c:v>2006.0</c:v>
                </c:pt>
                <c:pt idx="107">
                  <c:v>2007.0</c:v>
                </c:pt>
                <c:pt idx="108">
                  <c:v>2008.0</c:v>
                </c:pt>
                <c:pt idx="109">
                  <c:v>2009.0</c:v>
                </c:pt>
                <c:pt idx="110">
                  <c:v>2010.0</c:v>
                </c:pt>
              </c:numCache>
            </c:numRef>
          </c:cat>
          <c:val>
            <c:numRef>
              <c:f>[5]TS9.4!$D$6:$D$116</c:f>
              <c:numCache>
                <c:formatCode>General</c:formatCode>
                <c:ptCount val="111"/>
                <c:pt idx="0">
                  <c:v>0.405</c:v>
                </c:pt>
                <c:pt idx="10">
                  <c:v>0.408796480411499</c:v>
                </c:pt>
                <c:pt idx="20">
                  <c:v>0.44651</c:v>
                </c:pt>
                <c:pt idx="30">
                  <c:v>0.45106</c:v>
                </c:pt>
                <c:pt idx="40">
                  <c:v>0.36478</c:v>
                </c:pt>
                <c:pt idx="50">
                  <c:v>0.33689</c:v>
                </c:pt>
                <c:pt idx="60">
                  <c:v>0.3413</c:v>
                </c:pt>
                <c:pt idx="70">
                  <c:v>0.33432</c:v>
                </c:pt>
                <c:pt idx="80">
                  <c:v>0.37477</c:v>
                </c:pt>
                <c:pt idx="90">
                  <c:v>0.4239</c:v>
                </c:pt>
                <c:pt idx="100">
                  <c:v>0.4693</c:v>
                </c:pt>
                <c:pt idx="110">
                  <c:v>0.479</c:v>
                </c:pt>
              </c:numCache>
            </c:numRef>
          </c:val>
          <c:smooth val="0"/>
        </c:ser>
        <c:ser>
          <c:idx val="1"/>
          <c:order val="1"/>
          <c:tx>
            <c:v>Europe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[5]TS9.2!$A$6:$A$116</c:f>
              <c:numCache>
                <c:formatCode>General</c:formatCode>
                <c:ptCount val="111"/>
                <c:pt idx="0">
                  <c:v>1900.0</c:v>
                </c:pt>
                <c:pt idx="1">
                  <c:v>1901.0</c:v>
                </c:pt>
                <c:pt idx="2">
                  <c:v>1902.0</c:v>
                </c:pt>
                <c:pt idx="3">
                  <c:v>1903.0</c:v>
                </c:pt>
                <c:pt idx="4">
                  <c:v>1904.0</c:v>
                </c:pt>
                <c:pt idx="5">
                  <c:v>1905.0</c:v>
                </c:pt>
                <c:pt idx="6">
                  <c:v>1906.0</c:v>
                </c:pt>
                <c:pt idx="7">
                  <c:v>1907.0</c:v>
                </c:pt>
                <c:pt idx="8">
                  <c:v>1908.0</c:v>
                </c:pt>
                <c:pt idx="9">
                  <c:v>1909.0</c:v>
                </c:pt>
                <c:pt idx="10">
                  <c:v>1910.0</c:v>
                </c:pt>
                <c:pt idx="11">
                  <c:v>1911.0</c:v>
                </c:pt>
                <c:pt idx="12">
                  <c:v>1912.0</c:v>
                </c:pt>
                <c:pt idx="13">
                  <c:v>1913.0</c:v>
                </c:pt>
                <c:pt idx="14">
                  <c:v>1914.0</c:v>
                </c:pt>
                <c:pt idx="15">
                  <c:v>1915.0</c:v>
                </c:pt>
                <c:pt idx="16">
                  <c:v>1916.0</c:v>
                </c:pt>
                <c:pt idx="17">
                  <c:v>1917.0</c:v>
                </c:pt>
                <c:pt idx="18">
                  <c:v>1918.0</c:v>
                </c:pt>
                <c:pt idx="19">
                  <c:v>1919.0</c:v>
                </c:pt>
                <c:pt idx="20">
                  <c:v>1920.0</c:v>
                </c:pt>
                <c:pt idx="21">
                  <c:v>1921.0</c:v>
                </c:pt>
                <c:pt idx="22">
                  <c:v>1922.0</c:v>
                </c:pt>
                <c:pt idx="23">
                  <c:v>1923.0</c:v>
                </c:pt>
                <c:pt idx="24">
                  <c:v>1924.0</c:v>
                </c:pt>
                <c:pt idx="25">
                  <c:v>1925.0</c:v>
                </c:pt>
                <c:pt idx="26">
                  <c:v>1926.0</c:v>
                </c:pt>
                <c:pt idx="27">
                  <c:v>1927.0</c:v>
                </c:pt>
                <c:pt idx="28">
                  <c:v>1928.0</c:v>
                </c:pt>
                <c:pt idx="29">
                  <c:v>1929.0</c:v>
                </c:pt>
                <c:pt idx="30">
                  <c:v>1930.0</c:v>
                </c:pt>
                <c:pt idx="31">
                  <c:v>1931.0</c:v>
                </c:pt>
                <c:pt idx="32">
                  <c:v>1932.0</c:v>
                </c:pt>
                <c:pt idx="33">
                  <c:v>1933.0</c:v>
                </c:pt>
                <c:pt idx="34">
                  <c:v>1934.0</c:v>
                </c:pt>
                <c:pt idx="35">
                  <c:v>1935.0</c:v>
                </c:pt>
                <c:pt idx="36">
                  <c:v>1936.0</c:v>
                </c:pt>
                <c:pt idx="37">
                  <c:v>1937.0</c:v>
                </c:pt>
                <c:pt idx="38">
                  <c:v>1938.0</c:v>
                </c:pt>
                <c:pt idx="39">
                  <c:v>1939.0</c:v>
                </c:pt>
                <c:pt idx="40">
                  <c:v>1940.0</c:v>
                </c:pt>
                <c:pt idx="41">
                  <c:v>1941.0</c:v>
                </c:pt>
                <c:pt idx="42">
                  <c:v>1942.0</c:v>
                </c:pt>
                <c:pt idx="43">
                  <c:v>1943.0</c:v>
                </c:pt>
                <c:pt idx="44">
                  <c:v>1944.0</c:v>
                </c:pt>
                <c:pt idx="45">
                  <c:v>1945.0</c:v>
                </c:pt>
                <c:pt idx="46">
                  <c:v>1946.0</c:v>
                </c:pt>
                <c:pt idx="47">
                  <c:v>1947.0</c:v>
                </c:pt>
                <c:pt idx="48">
                  <c:v>1948.0</c:v>
                </c:pt>
                <c:pt idx="49">
                  <c:v>1949.0</c:v>
                </c:pt>
                <c:pt idx="50">
                  <c:v>1950.0</c:v>
                </c:pt>
                <c:pt idx="51">
                  <c:v>1951.0</c:v>
                </c:pt>
                <c:pt idx="52">
                  <c:v>1952.0</c:v>
                </c:pt>
                <c:pt idx="53">
                  <c:v>1953.0</c:v>
                </c:pt>
                <c:pt idx="54">
                  <c:v>1954.0</c:v>
                </c:pt>
                <c:pt idx="55">
                  <c:v>1955.0</c:v>
                </c:pt>
                <c:pt idx="56">
                  <c:v>1956.0</c:v>
                </c:pt>
                <c:pt idx="57">
                  <c:v>1957.0</c:v>
                </c:pt>
                <c:pt idx="58">
                  <c:v>1958.0</c:v>
                </c:pt>
                <c:pt idx="59">
                  <c:v>1959.0</c:v>
                </c:pt>
                <c:pt idx="60">
                  <c:v>1960.0</c:v>
                </c:pt>
                <c:pt idx="61">
                  <c:v>1961.0</c:v>
                </c:pt>
                <c:pt idx="62">
                  <c:v>1962.0</c:v>
                </c:pt>
                <c:pt idx="63">
                  <c:v>1963.0</c:v>
                </c:pt>
                <c:pt idx="64">
                  <c:v>1964.0</c:v>
                </c:pt>
                <c:pt idx="65">
                  <c:v>1965.0</c:v>
                </c:pt>
                <c:pt idx="66">
                  <c:v>1966.0</c:v>
                </c:pt>
                <c:pt idx="67">
                  <c:v>1967.0</c:v>
                </c:pt>
                <c:pt idx="68">
                  <c:v>1968.0</c:v>
                </c:pt>
                <c:pt idx="69">
                  <c:v>1969.0</c:v>
                </c:pt>
                <c:pt idx="70">
                  <c:v>1970.0</c:v>
                </c:pt>
                <c:pt idx="71">
                  <c:v>1971.0</c:v>
                </c:pt>
                <c:pt idx="72">
                  <c:v>1972.0</c:v>
                </c:pt>
                <c:pt idx="73">
                  <c:v>1973.0</c:v>
                </c:pt>
                <c:pt idx="74">
                  <c:v>1974.0</c:v>
                </c:pt>
                <c:pt idx="75">
                  <c:v>1975.0</c:v>
                </c:pt>
                <c:pt idx="76">
                  <c:v>1976.0</c:v>
                </c:pt>
                <c:pt idx="77">
                  <c:v>1977.0</c:v>
                </c:pt>
                <c:pt idx="78">
                  <c:v>1978.0</c:v>
                </c:pt>
                <c:pt idx="79">
                  <c:v>1979.0</c:v>
                </c:pt>
                <c:pt idx="80">
                  <c:v>1980.0</c:v>
                </c:pt>
                <c:pt idx="81">
                  <c:v>1981.0</c:v>
                </c:pt>
                <c:pt idx="82">
                  <c:v>1982.0</c:v>
                </c:pt>
                <c:pt idx="83">
                  <c:v>1983.0</c:v>
                </c:pt>
                <c:pt idx="84">
                  <c:v>1984.0</c:v>
                </c:pt>
                <c:pt idx="85">
                  <c:v>1985.0</c:v>
                </c:pt>
                <c:pt idx="86">
                  <c:v>1986.0</c:v>
                </c:pt>
                <c:pt idx="87">
                  <c:v>1987.0</c:v>
                </c:pt>
                <c:pt idx="88">
                  <c:v>1988.0</c:v>
                </c:pt>
                <c:pt idx="89">
                  <c:v>1989.0</c:v>
                </c:pt>
                <c:pt idx="90">
                  <c:v>1990.0</c:v>
                </c:pt>
                <c:pt idx="91">
                  <c:v>1991.0</c:v>
                </c:pt>
                <c:pt idx="92">
                  <c:v>1992.0</c:v>
                </c:pt>
                <c:pt idx="93">
                  <c:v>1993.0</c:v>
                </c:pt>
                <c:pt idx="94">
                  <c:v>1994.0</c:v>
                </c:pt>
                <c:pt idx="95">
                  <c:v>1995.0</c:v>
                </c:pt>
                <c:pt idx="96">
                  <c:v>1996.0</c:v>
                </c:pt>
                <c:pt idx="97">
                  <c:v>1997.0</c:v>
                </c:pt>
                <c:pt idx="98">
                  <c:v>1998.0</c:v>
                </c:pt>
                <c:pt idx="99">
                  <c:v>1999.0</c:v>
                </c:pt>
                <c:pt idx="100">
                  <c:v>2000.0</c:v>
                </c:pt>
                <c:pt idx="101">
                  <c:v>2001.0</c:v>
                </c:pt>
                <c:pt idx="102">
                  <c:v>2002.0</c:v>
                </c:pt>
                <c:pt idx="103">
                  <c:v>2003.0</c:v>
                </c:pt>
                <c:pt idx="104">
                  <c:v>2004.0</c:v>
                </c:pt>
                <c:pt idx="105">
                  <c:v>2005.0</c:v>
                </c:pt>
                <c:pt idx="106">
                  <c:v>2006.0</c:v>
                </c:pt>
                <c:pt idx="107">
                  <c:v>2007.0</c:v>
                </c:pt>
                <c:pt idx="108">
                  <c:v>2008.0</c:v>
                </c:pt>
                <c:pt idx="109">
                  <c:v>2009.0</c:v>
                </c:pt>
                <c:pt idx="110">
                  <c:v>2010.0</c:v>
                </c:pt>
              </c:numCache>
            </c:numRef>
          </c:cat>
          <c:val>
            <c:numRef>
              <c:f>[5]TS9.4!$I$6:$I$116</c:f>
              <c:numCache>
                <c:formatCode>General</c:formatCode>
                <c:ptCount val="111"/>
                <c:pt idx="0">
                  <c:v>0.459199680851064</c:v>
                </c:pt>
                <c:pt idx="10">
                  <c:v>0.458244961214539</c:v>
                </c:pt>
                <c:pt idx="20">
                  <c:v>0.3947275</c:v>
                </c:pt>
                <c:pt idx="30">
                  <c:v>0.40490625</c:v>
                </c:pt>
                <c:pt idx="40">
                  <c:v>0.337731875</c:v>
                </c:pt>
                <c:pt idx="50">
                  <c:v>0.316953333333333</c:v>
                </c:pt>
                <c:pt idx="60">
                  <c:v>0.316219722222222</c:v>
                </c:pt>
                <c:pt idx="70">
                  <c:v>0.297174166666667</c:v>
                </c:pt>
                <c:pt idx="80">
                  <c:v>0.29447125</c:v>
                </c:pt>
                <c:pt idx="90">
                  <c:v>0.3238425</c:v>
                </c:pt>
                <c:pt idx="100">
                  <c:v>0.339898888888889</c:v>
                </c:pt>
                <c:pt idx="110">
                  <c:v>0.347328472222222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238888"/>
        <c:axId val="2144232056"/>
      </c:lineChart>
      <c:catAx>
        <c:axId val="2144238888"/>
        <c:scaling>
          <c:orientation val="minMax"/>
        </c:scaling>
        <c:delete val="0"/>
        <c:axPos val="b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Calibri"/>
                    <a:cs typeface="Arial"/>
                  </a:defRPr>
                </a:pPr>
                <a:r>
                  <a:rPr lang="fr-FR">
                    <a:latin typeface="Arial"/>
                    <a:cs typeface="Arial"/>
                  </a:rPr>
                  <a:t>The top decile income share was higher in Europe than in the U.S. in 1900-1910; it is a lot higher in the U.S. in 2000-2010. Sources and series: see piketty.pse.ens.fr/capital21c. </a:t>
                </a:r>
              </a:p>
            </c:rich>
          </c:tx>
          <c:layout>
            <c:manualLayout>
              <c:xMode val="edge"/>
              <c:yMode val="edge"/>
              <c:x val="0.148457065259054"/>
              <c:y val="0.92663048875647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144232056"/>
        <c:crossesAt val="0.0"/>
        <c:auto val="1"/>
        <c:lblAlgn val="ctr"/>
        <c:lblOffset val="100"/>
        <c:tickLblSkip val="10"/>
        <c:tickMarkSkip val="10"/>
        <c:noMultiLvlLbl val="0"/>
      </c:catAx>
      <c:valAx>
        <c:axId val="2144232056"/>
        <c:scaling>
          <c:orientation val="minMax"/>
          <c:max val="0.5"/>
          <c:min val="0.25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Share</a:t>
                </a:r>
                <a:r>
                  <a:rPr lang="fr-FR" baseline="0"/>
                  <a:t> of top decile in total income</a:t>
                </a:r>
                <a:endParaRPr lang="fr-FR"/>
              </a:p>
            </c:rich>
          </c:tx>
          <c:layout>
            <c:manualLayout>
              <c:xMode val="edge"/>
              <c:yMode val="edge"/>
              <c:x val="0.00556010644705573"/>
              <c:y val="0.28170284457686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144238888"/>
        <c:crosses val="autoZero"/>
        <c:crossBetween val="between"/>
        <c:majorUnit val="0.05"/>
        <c:minorUnit val="0.05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70833287702737"/>
          <c:y val="0.140271511669149"/>
          <c:w val="0.144444493117081"/>
          <c:h val="0.278280485209619"/>
        </c:manualLayout>
      </c:layout>
      <c:overlay val="0"/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0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span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Figure 10.6. Wealth</a:t>
            </a:r>
            <a:r>
              <a:rPr lang="fr-FR" baseline="0"/>
              <a:t> inequality</a:t>
            </a:r>
            <a:r>
              <a:rPr lang="fr-FR"/>
              <a:t>: Europe and</a:t>
            </a:r>
            <a:r>
              <a:rPr lang="fr-FR" baseline="0"/>
              <a:t> the U.S., </a:t>
            </a:r>
            <a:r>
              <a:rPr lang="fr-FR"/>
              <a:t>1810-2010 </a:t>
            </a:r>
          </a:p>
        </c:rich>
      </c:tx>
      <c:layout>
        <c:manualLayout>
          <c:xMode val="edge"/>
          <c:yMode val="edge"/>
          <c:x val="0.198760279965004"/>
          <c:y val="0.00226448889834717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91743119266055"/>
          <c:y val="0.0692934782608695"/>
          <c:w val="0.862385321100917"/>
          <c:h val="0.789402173913043"/>
        </c:manualLayout>
      </c:layout>
      <c:lineChart>
        <c:grouping val="standard"/>
        <c:varyColors val="0"/>
        <c:ser>
          <c:idx val="2"/>
          <c:order val="0"/>
          <c:tx>
            <c:v>Top 10% wealth share: Europe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TS10.1!$A$6:$A$26</c:f>
              <c:numCache>
                <c:formatCode>General</c:formatCode>
                <c:ptCount val="21"/>
                <c:pt idx="0">
                  <c:v>1810.0</c:v>
                </c:pt>
                <c:pt idx="1">
                  <c:v>1820.0</c:v>
                </c:pt>
                <c:pt idx="2">
                  <c:v>1830.0</c:v>
                </c:pt>
                <c:pt idx="3">
                  <c:v>1840.0</c:v>
                </c:pt>
                <c:pt idx="4">
                  <c:v>1850.0</c:v>
                </c:pt>
                <c:pt idx="5">
                  <c:v>1860.0</c:v>
                </c:pt>
                <c:pt idx="6">
                  <c:v>1870.0</c:v>
                </c:pt>
                <c:pt idx="7">
                  <c:v>1880.0</c:v>
                </c:pt>
                <c:pt idx="8">
                  <c:v>1890.0</c:v>
                </c:pt>
                <c:pt idx="9">
                  <c:v>1900.0</c:v>
                </c:pt>
                <c:pt idx="10">
                  <c:v>1910.0</c:v>
                </c:pt>
                <c:pt idx="11">
                  <c:v>1920.0</c:v>
                </c:pt>
                <c:pt idx="12">
                  <c:v>1930.0</c:v>
                </c:pt>
                <c:pt idx="13">
                  <c:v>1940.0</c:v>
                </c:pt>
                <c:pt idx="14">
                  <c:v>1950.0</c:v>
                </c:pt>
                <c:pt idx="15">
                  <c:v>1960.0</c:v>
                </c:pt>
                <c:pt idx="16">
                  <c:v>1970.0</c:v>
                </c:pt>
                <c:pt idx="17">
                  <c:v>1980.0</c:v>
                </c:pt>
                <c:pt idx="18">
                  <c:v>1990.0</c:v>
                </c:pt>
                <c:pt idx="19">
                  <c:v>2000.0</c:v>
                </c:pt>
                <c:pt idx="20">
                  <c:v>2010.0</c:v>
                </c:pt>
              </c:numCache>
            </c:numRef>
          </c:cat>
          <c:val>
            <c:numRef>
              <c:f>TS10.1!$O$6:$O$26</c:f>
              <c:numCache>
                <c:formatCode>General</c:formatCode>
                <c:ptCount val="21"/>
                <c:pt idx="0" formatCode="0.0%">
                  <c:v>0.82226260562289</c:v>
                </c:pt>
                <c:pt idx="6" formatCode="0.0%">
                  <c:v>0.853588825939036</c:v>
                </c:pt>
                <c:pt idx="10" formatCode="0.0%">
                  <c:v>0.895487110157948</c:v>
                </c:pt>
                <c:pt idx="11" formatCode="0.0%">
                  <c:v>0.861154262977668</c:v>
                </c:pt>
                <c:pt idx="12" formatCode="0.0%">
                  <c:v>0.828362087840185</c:v>
                </c:pt>
                <c:pt idx="14" formatCode="0.0%">
                  <c:v>0.753621566904855</c:v>
                </c:pt>
                <c:pt idx="15" formatCode="0.0%">
                  <c:v>0.682242086234239</c:v>
                </c:pt>
                <c:pt idx="16" formatCode="0.0%">
                  <c:v>0.602666666666667</c:v>
                </c:pt>
                <c:pt idx="17" formatCode="0.0%">
                  <c:v>0.592809211411305</c:v>
                </c:pt>
                <c:pt idx="18" formatCode="0.0%">
                  <c:v>0.608873864467562</c:v>
                </c:pt>
                <c:pt idx="19" formatCode="0.0%">
                  <c:v>0.628033333333333</c:v>
                </c:pt>
                <c:pt idx="20" formatCode="0.0%">
                  <c:v>0.6389</c:v>
                </c:pt>
              </c:numCache>
            </c:numRef>
          </c:val>
          <c:smooth val="0"/>
        </c:ser>
        <c:ser>
          <c:idx val="0"/>
          <c:order val="1"/>
          <c:tx>
            <c:v>Top 10% wealth share: U.S.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triangle"/>
            <c:size val="8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TS10.1!$A$6:$A$26</c:f>
              <c:numCache>
                <c:formatCode>General</c:formatCode>
                <c:ptCount val="21"/>
                <c:pt idx="0">
                  <c:v>1810.0</c:v>
                </c:pt>
                <c:pt idx="1">
                  <c:v>1820.0</c:v>
                </c:pt>
                <c:pt idx="2">
                  <c:v>1830.0</c:v>
                </c:pt>
                <c:pt idx="3">
                  <c:v>1840.0</c:v>
                </c:pt>
                <c:pt idx="4">
                  <c:v>1850.0</c:v>
                </c:pt>
                <c:pt idx="5">
                  <c:v>1860.0</c:v>
                </c:pt>
                <c:pt idx="6">
                  <c:v>1870.0</c:v>
                </c:pt>
                <c:pt idx="7">
                  <c:v>1880.0</c:v>
                </c:pt>
                <c:pt idx="8">
                  <c:v>1890.0</c:v>
                </c:pt>
                <c:pt idx="9">
                  <c:v>1900.0</c:v>
                </c:pt>
                <c:pt idx="10">
                  <c:v>1910.0</c:v>
                </c:pt>
                <c:pt idx="11">
                  <c:v>1920.0</c:v>
                </c:pt>
                <c:pt idx="12">
                  <c:v>1930.0</c:v>
                </c:pt>
                <c:pt idx="13">
                  <c:v>1940.0</c:v>
                </c:pt>
                <c:pt idx="14">
                  <c:v>1950.0</c:v>
                </c:pt>
                <c:pt idx="15">
                  <c:v>1960.0</c:v>
                </c:pt>
                <c:pt idx="16">
                  <c:v>1970.0</c:v>
                </c:pt>
                <c:pt idx="17">
                  <c:v>1980.0</c:v>
                </c:pt>
                <c:pt idx="18">
                  <c:v>1990.0</c:v>
                </c:pt>
                <c:pt idx="19">
                  <c:v>2000.0</c:v>
                </c:pt>
                <c:pt idx="20">
                  <c:v>2010.0</c:v>
                </c:pt>
              </c:numCache>
            </c:numRef>
          </c:cat>
          <c:val>
            <c:numRef>
              <c:f>TS10.1!$I$6:$I$26</c:f>
              <c:numCache>
                <c:formatCode>General</c:formatCode>
                <c:ptCount val="21"/>
                <c:pt idx="0" formatCode="0.0%">
                  <c:v>0.58</c:v>
                </c:pt>
                <c:pt idx="6" formatCode="0.0%">
                  <c:v>0.71</c:v>
                </c:pt>
                <c:pt idx="10" formatCode="0.0%">
                  <c:v>0.811297513690588</c:v>
                </c:pt>
                <c:pt idx="11" formatCode="0.0%">
                  <c:v>0.797269016133692</c:v>
                </c:pt>
                <c:pt idx="12" formatCode="0.0%">
                  <c:v>0.734059634212632</c:v>
                </c:pt>
                <c:pt idx="13" formatCode="0.0%">
                  <c:v>0.66389486443707</c:v>
                </c:pt>
                <c:pt idx="14" formatCode="0.0%">
                  <c:v>0.656655352372867</c:v>
                </c:pt>
                <c:pt idx="15" formatCode="0.0%">
                  <c:v>0.67</c:v>
                </c:pt>
                <c:pt idx="16" formatCode="0.0%">
                  <c:v>0.641820011373607</c:v>
                </c:pt>
                <c:pt idx="17" formatCode="0.0%">
                  <c:v>0.672</c:v>
                </c:pt>
                <c:pt idx="18" formatCode="0.0%">
                  <c:v>0.687</c:v>
                </c:pt>
                <c:pt idx="19" formatCode="0.0%">
                  <c:v>0.6965</c:v>
                </c:pt>
                <c:pt idx="20" formatCode="0.0%">
                  <c:v>0.715</c:v>
                </c:pt>
              </c:numCache>
            </c:numRef>
          </c:val>
          <c:smooth val="0"/>
        </c:ser>
        <c:ser>
          <c:idx val="1"/>
          <c:order val="2"/>
          <c:tx>
            <c:v>Top 1% wealth share: Europe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TS10.1!$P$6:$P$26</c:f>
              <c:numCache>
                <c:formatCode>General</c:formatCode>
                <c:ptCount val="21"/>
                <c:pt idx="0" formatCode="0.0%">
                  <c:v>0.521310504352083</c:v>
                </c:pt>
                <c:pt idx="6" formatCode="0.0%">
                  <c:v>0.562402756512922</c:v>
                </c:pt>
                <c:pt idx="10" formatCode="0.0%">
                  <c:v>0.635331506551122</c:v>
                </c:pt>
                <c:pt idx="11" formatCode="0.0%">
                  <c:v>0.546747957140047</c:v>
                </c:pt>
                <c:pt idx="12" formatCode="0.0%">
                  <c:v>0.48373786701033</c:v>
                </c:pt>
                <c:pt idx="14" formatCode="0.0%">
                  <c:v>0.37804418620427</c:v>
                </c:pt>
                <c:pt idx="15" formatCode="0.0%">
                  <c:v>0.297354692142788</c:v>
                </c:pt>
                <c:pt idx="16" formatCode="0.0%">
                  <c:v>0.207666666666667</c:v>
                </c:pt>
                <c:pt idx="17" formatCode="0.0%">
                  <c:v>0.204066278186324</c:v>
                </c:pt>
                <c:pt idx="18" formatCode="0.0%">
                  <c:v>0.217354444809345</c:v>
                </c:pt>
                <c:pt idx="19" formatCode="0.0%">
                  <c:v>0.2366</c:v>
                </c:pt>
                <c:pt idx="20" formatCode="0.0%">
                  <c:v>0.2437</c:v>
                </c:pt>
              </c:numCache>
            </c:numRef>
          </c:val>
          <c:smooth val="0"/>
        </c:ser>
        <c:ser>
          <c:idx val="3"/>
          <c:order val="3"/>
          <c:tx>
            <c:v>Top 1% wealth share: U.S.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TS10.1!$J$6:$J$26</c:f>
              <c:numCache>
                <c:formatCode>General</c:formatCode>
                <c:ptCount val="21"/>
                <c:pt idx="0" formatCode="0.0%">
                  <c:v>0.25</c:v>
                </c:pt>
                <c:pt idx="6" formatCode="0.0%">
                  <c:v>0.32</c:v>
                </c:pt>
                <c:pt idx="10" formatCode="0.0%">
                  <c:v>0.451297513690588</c:v>
                </c:pt>
                <c:pt idx="11" formatCode="0.0%">
                  <c:v>0.437269016133692</c:v>
                </c:pt>
                <c:pt idx="12" formatCode="0.0%">
                  <c:v>0.374059634212632</c:v>
                </c:pt>
                <c:pt idx="13" formatCode="0.0%">
                  <c:v>0.30389486443707</c:v>
                </c:pt>
                <c:pt idx="14" formatCode="0.0%">
                  <c:v>0.296655352372867</c:v>
                </c:pt>
                <c:pt idx="15" formatCode="0.0%">
                  <c:v>0.314</c:v>
                </c:pt>
                <c:pt idx="16" formatCode="0.0%">
                  <c:v>0.281820011373607</c:v>
                </c:pt>
                <c:pt idx="17" formatCode="0.0%">
                  <c:v>0.301</c:v>
                </c:pt>
                <c:pt idx="18" formatCode="0.0%">
                  <c:v>0.329</c:v>
                </c:pt>
                <c:pt idx="19" formatCode="0.0%">
                  <c:v>0.3305</c:v>
                </c:pt>
                <c:pt idx="20" formatCode="0.0%">
                  <c:v>0.338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822248"/>
        <c:axId val="-2135831160"/>
      </c:lineChart>
      <c:catAx>
        <c:axId val="-2135822248"/>
        <c:scaling>
          <c:orientation val="minMax"/>
        </c:scaling>
        <c:delete val="0"/>
        <c:axPos val="b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rPr>
                  <a:t>Until the mid 20th century, wealth inequality was higher in Europe than in the United States.</a:t>
                </a:r>
              </a:p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rPr>
                  <a:t> Sources and series: see piketty.pse.ens.fr/capital21c. </a:t>
                </a:r>
              </a:p>
            </c:rich>
          </c:tx>
          <c:layout>
            <c:manualLayout>
              <c:xMode val="edge"/>
              <c:yMode val="edge"/>
              <c:x val="0.217281824146982"/>
              <c:y val="0.9208102787827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cross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-2135831160"/>
        <c:crossesAt val="0.0"/>
        <c:auto val="1"/>
        <c:lblAlgn val="ctr"/>
        <c:lblOffset val="100"/>
        <c:tickLblSkip val="2"/>
        <c:tickMarkSkip val="2"/>
        <c:noMultiLvlLbl val="0"/>
      </c:catAx>
      <c:valAx>
        <c:axId val="-2135831160"/>
        <c:scaling>
          <c:orientation val="minMax"/>
          <c:max val="1.0"/>
          <c:min val="0.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Share</a:t>
                </a:r>
                <a:r>
                  <a:rPr lang="fr-FR" baseline="0"/>
                  <a:t> of top decile or percentile in total wealth</a:t>
                </a:r>
                <a:endParaRPr lang="fr-FR"/>
              </a:p>
            </c:rich>
          </c:tx>
          <c:layout>
            <c:manualLayout>
              <c:xMode val="edge"/>
              <c:yMode val="edge"/>
              <c:x val="0.00417016622922135"/>
              <c:y val="0.235382173512095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-2135822248"/>
        <c:crosses val="autoZero"/>
        <c:crossBetween val="midCat"/>
        <c:majorUnit val="0.1"/>
        <c:minorUnit val="0.1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277777777778"/>
          <c:y val="0.651583670284458"/>
          <c:w val="0.373611111111111"/>
          <c:h val="0.194570121302405"/>
        </c:manualLayout>
      </c:layout>
      <c:overlay val="0"/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11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span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cat>
            <c:strRef>
              <c:f>Foglio1!$A$3:$A$12</c:f>
              <c:strCache>
                <c:ptCount val="10"/>
                <c:pt idx="0">
                  <c:v>UE-28</c:v>
                </c:pt>
                <c:pt idx="1">
                  <c:v>Paesi Bassi</c:v>
                </c:pt>
                <c:pt idx="2">
                  <c:v>Svezia</c:v>
                </c:pt>
                <c:pt idx="3">
                  <c:v>Francia</c:v>
                </c:pt>
                <c:pt idx="4">
                  <c:v>Danimarca</c:v>
                </c:pt>
                <c:pt idx="5">
                  <c:v>Germania</c:v>
                </c:pt>
                <c:pt idx="6">
                  <c:v>Gran Bretagna</c:v>
                </c:pt>
                <c:pt idx="7">
                  <c:v>Spagna</c:v>
                </c:pt>
                <c:pt idx="8">
                  <c:v>Italia</c:v>
                </c:pt>
                <c:pt idx="9">
                  <c:v>Grecia</c:v>
                </c:pt>
              </c:strCache>
            </c:strRef>
          </c:cat>
          <c:val>
            <c:numRef>
              <c:f>Foglio1!$B$3:$B$12</c:f>
              <c:numCache>
                <c:formatCode>#,##0.0</c:formatCode>
                <c:ptCount val="10"/>
                <c:pt idx="0" formatCode="General">
                  <c:v>0.0</c:v>
                </c:pt>
                <c:pt idx="1">
                  <c:v>16.7</c:v>
                </c:pt>
                <c:pt idx="2">
                  <c:v>14.4</c:v>
                </c:pt>
                <c:pt idx="3">
                  <c:v>18.9</c:v>
                </c:pt>
                <c:pt idx="4">
                  <c:v>17.2</c:v>
                </c:pt>
                <c:pt idx="5">
                  <c:v>18.4</c:v>
                </c:pt>
                <c:pt idx="6">
                  <c:v>24.8</c:v>
                </c:pt>
                <c:pt idx="7">
                  <c:v>24.3</c:v>
                </c:pt>
                <c:pt idx="8">
                  <c:v>25.0</c:v>
                </c:pt>
                <c:pt idx="9">
                  <c:v>29.4</c:v>
                </c:pt>
              </c:numCache>
            </c:numRef>
          </c:val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Foglio1!$A$3:$A$12</c:f>
              <c:strCache>
                <c:ptCount val="10"/>
                <c:pt idx="0">
                  <c:v>UE-28</c:v>
                </c:pt>
                <c:pt idx="1">
                  <c:v>Paesi Bassi</c:v>
                </c:pt>
                <c:pt idx="2">
                  <c:v>Svezia</c:v>
                </c:pt>
                <c:pt idx="3">
                  <c:v>Francia</c:v>
                </c:pt>
                <c:pt idx="4">
                  <c:v>Danimarca</c:v>
                </c:pt>
                <c:pt idx="5">
                  <c:v>Germania</c:v>
                </c:pt>
                <c:pt idx="6">
                  <c:v>Gran Bretagna</c:v>
                </c:pt>
                <c:pt idx="7">
                  <c:v>Spagna</c:v>
                </c:pt>
                <c:pt idx="8">
                  <c:v>Italia</c:v>
                </c:pt>
                <c:pt idx="9">
                  <c:v>Grecia</c:v>
                </c:pt>
              </c:strCache>
            </c:strRef>
          </c:cat>
          <c:val>
            <c:numRef>
              <c:f>Foglio1!$C$3:$C$12</c:f>
              <c:numCache>
                <c:formatCode>#,##0.0</c:formatCode>
                <c:ptCount val="10"/>
                <c:pt idx="0" formatCode="General">
                  <c:v>0.0</c:v>
                </c:pt>
                <c:pt idx="1">
                  <c:v>15.7</c:v>
                </c:pt>
                <c:pt idx="2">
                  <c:v>13.9</c:v>
                </c:pt>
                <c:pt idx="3">
                  <c:v>19.0</c:v>
                </c:pt>
                <c:pt idx="4">
                  <c:v>16.8</c:v>
                </c:pt>
                <c:pt idx="5">
                  <c:v>20.6</c:v>
                </c:pt>
                <c:pt idx="6">
                  <c:v>22.6</c:v>
                </c:pt>
                <c:pt idx="7">
                  <c:v>23.3</c:v>
                </c:pt>
                <c:pt idx="8">
                  <c:v>26.0</c:v>
                </c:pt>
                <c:pt idx="9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Foglio1!$A$3:$A$12</c:f>
              <c:strCache>
                <c:ptCount val="10"/>
                <c:pt idx="0">
                  <c:v>UE-28</c:v>
                </c:pt>
                <c:pt idx="1">
                  <c:v>Paesi Bassi</c:v>
                </c:pt>
                <c:pt idx="2">
                  <c:v>Svezia</c:v>
                </c:pt>
                <c:pt idx="3">
                  <c:v>Francia</c:v>
                </c:pt>
                <c:pt idx="4">
                  <c:v>Danimarca</c:v>
                </c:pt>
                <c:pt idx="5">
                  <c:v>Germania</c:v>
                </c:pt>
                <c:pt idx="6">
                  <c:v>Gran Bretagna</c:v>
                </c:pt>
                <c:pt idx="7">
                  <c:v>Spagna</c:v>
                </c:pt>
                <c:pt idx="8">
                  <c:v>Italia</c:v>
                </c:pt>
                <c:pt idx="9">
                  <c:v>Grecia</c:v>
                </c:pt>
              </c:strCache>
            </c:strRef>
          </c:cat>
          <c:val>
            <c:numRef>
              <c:f>Foglio1!$D$3:$D$12</c:f>
              <c:numCache>
                <c:formatCode>#,##0.0</c:formatCode>
                <c:ptCount val="10"/>
                <c:pt idx="0">
                  <c:v>24.5</c:v>
                </c:pt>
                <c:pt idx="1">
                  <c:v>15.9</c:v>
                </c:pt>
                <c:pt idx="2">
                  <c:v>16.4</c:v>
                </c:pt>
                <c:pt idx="3">
                  <c:v>18.1</c:v>
                </c:pt>
                <c:pt idx="4">
                  <c:v>18.9</c:v>
                </c:pt>
                <c:pt idx="5">
                  <c:v>20.3</c:v>
                </c:pt>
                <c:pt idx="6">
                  <c:v>24.8</c:v>
                </c:pt>
                <c:pt idx="7">
                  <c:v>27.3</c:v>
                </c:pt>
                <c:pt idx="8">
                  <c:v>28.4</c:v>
                </c:pt>
                <c:pt idx="9">
                  <c:v>35.7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4791000"/>
        <c:axId val="-2134793960"/>
        <c:axId val="0"/>
      </c:bar3DChart>
      <c:catAx>
        <c:axId val="-213479100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793960"/>
        <c:crosses val="autoZero"/>
        <c:auto val="1"/>
        <c:lblAlgn val="ctr"/>
        <c:lblOffset val="100"/>
        <c:noMultiLvlLbl val="0"/>
      </c:catAx>
      <c:valAx>
        <c:axId val="-2134793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4791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Foglio1!$B$3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strRef>
              <c:f>Foglio1!$A$4:$A$13</c:f>
              <c:strCache>
                <c:ptCount val="10"/>
                <c:pt idx="0">
                  <c:v>EU (28 countries)</c:v>
                </c:pt>
                <c:pt idx="1">
                  <c:v>Danimarca</c:v>
                </c:pt>
                <c:pt idx="2">
                  <c:v>Paesi Bassi</c:v>
                </c:pt>
                <c:pt idx="3">
                  <c:v>Svezia</c:v>
                </c:pt>
                <c:pt idx="4">
                  <c:v>Francia</c:v>
                </c:pt>
                <c:pt idx="5">
                  <c:v>Gran Bretagna</c:v>
                </c:pt>
                <c:pt idx="6">
                  <c:v>Germania</c:v>
                </c:pt>
                <c:pt idx="7">
                  <c:v>Spagna</c:v>
                </c:pt>
                <c:pt idx="8">
                  <c:v>Italia</c:v>
                </c:pt>
                <c:pt idx="9">
                  <c:v>Grecia</c:v>
                </c:pt>
              </c:strCache>
            </c:strRef>
          </c:cat>
          <c:val>
            <c:numRef>
              <c:f>Foglio1!$B$4:$B$13</c:f>
              <c:numCache>
                <c:formatCode>General</c:formatCode>
                <c:ptCount val="10"/>
                <c:pt idx="0">
                  <c:v>0.0</c:v>
                </c:pt>
                <c:pt idx="1">
                  <c:v>4.1</c:v>
                </c:pt>
                <c:pt idx="2">
                  <c:v>4.6</c:v>
                </c:pt>
                <c:pt idx="3">
                  <c:v>6.4</c:v>
                </c:pt>
                <c:pt idx="4">
                  <c:v>6.5</c:v>
                </c:pt>
                <c:pt idx="5">
                  <c:v>8.0</c:v>
                </c:pt>
                <c:pt idx="6">
                  <c:v>7.4</c:v>
                </c:pt>
                <c:pt idx="7">
                  <c:v>10.2</c:v>
                </c:pt>
                <c:pt idx="8">
                  <c:v>9.8</c:v>
                </c:pt>
                <c:pt idx="9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Foglio1!$C$3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Foglio1!$A$4:$A$13</c:f>
              <c:strCache>
                <c:ptCount val="10"/>
                <c:pt idx="0">
                  <c:v>EU (28 countries)</c:v>
                </c:pt>
                <c:pt idx="1">
                  <c:v>Danimarca</c:v>
                </c:pt>
                <c:pt idx="2">
                  <c:v>Paesi Bassi</c:v>
                </c:pt>
                <c:pt idx="3">
                  <c:v>Svezia</c:v>
                </c:pt>
                <c:pt idx="4">
                  <c:v>Francia</c:v>
                </c:pt>
                <c:pt idx="5">
                  <c:v>Gran Bretagna</c:v>
                </c:pt>
                <c:pt idx="6">
                  <c:v>Germania</c:v>
                </c:pt>
                <c:pt idx="7">
                  <c:v>Spagna</c:v>
                </c:pt>
                <c:pt idx="8">
                  <c:v>Italia</c:v>
                </c:pt>
                <c:pt idx="9">
                  <c:v>Grecia</c:v>
                </c:pt>
              </c:strCache>
            </c:strRef>
          </c:cat>
          <c:val>
            <c:numRef>
              <c:f>Foglio1!$C$4:$C$13</c:f>
              <c:numCache>
                <c:formatCode>General</c:formatCode>
                <c:ptCount val="10"/>
                <c:pt idx="0">
                  <c:v>8.9</c:v>
                </c:pt>
                <c:pt idx="1">
                  <c:v>4.3</c:v>
                </c:pt>
                <c:pt idx="2">
                  <c:v>4.5</c:v>
                </c:pt>
                <c:pt idx="3">
                  <c:v>7.1</c:v>
                </c:pt>
                <c:pt idx="4">
                  <c:v>7.9</c:v>
                </c:pt>
                <c:pt idx="5">
                  <c:v>8.4</c:v>
                </c:pt>
                <c:pt idx="6">
                  <c:v>8.6</c:v>
                </c:pt>
                <c:pt idx="7">
                  <c:v>10.5</c:v>
                </c:pt>
                <c:pt idx="8">
                  <c:v>10.6</c:v>
                </c:pt>
                <c:pt idx="9">
                  <c:v>13.1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4867672"/>
        <c:axId val="-2134870664"/>
        <c:axId val="0"/>
      </c:bar3DChart>
      <c:catAx>
        <c:axId val="-21348676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870664"/>
        <c:crosses val="autoZero"/>
        <c:auto val="1"/>
        <c:lblAlgn val="ctr"/>
        <c:lblOffset val="100"/>
        <c:noMultiLvlLbl val="0"/>
      </c:catAx>
      <c:valAx>
        <c:axId val="-2134870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4867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ysClr val="windowText" lastClr="000000">
            <a:tint val="50000"/>
            <a:satMod val="300000"/>
          </a:sysClr>
        </a:gs>
        <a:gs pos="35000">
          <a:sysClr val="windowText" lastClr="000000">
            <a:tint val="37000"/>
            <a:satMod val="300000"/>
          </a:sysClr>
        </a:gs>
        <a:gs pos="100000">
          <a:sysClr val="windowText" lastClr="000000">
            <a:tint val="15000"/>
            <a:satMod val="350000"/>
          </a:sysClr>
        </a:gs>
      </a:gsLst>
      <a:lin ang="16200000" scaled="1"/>
    </a:gradFill>
    <a:ln w="9525" cap="flat" cmpd="sng" algn="ctr">
      <a:solidFill>
        <a:sysClr val="windowText" lastClr="000000">
          <a:shade val="95000"/>
          <a:satMod val="105000"/>
        </a:sys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09047-D526-E845-AB4A-3B2DB0A794D6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0353C-EF81-2745-810B-1A4EF2B4C49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8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0353C-EF81-2745-810B-1A4EF2B4C496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307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C8F9-02A9-2147-8958-D8DA4CDF8E0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71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EA3CD9-1EBF-2A44-A82D-6B540F34BB6B}" type="slidenum">
              <a:rPr lang="it-IT"/>
              <a:pPr>
                <a:defRPr/>
              </a:pPr>
              <a:t>29</a:t>
            </a:fld>
            <a:endParaRPr lang="it-IT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it-IT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Fig. 4: OLS estimated coefficient of the association between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elaborations on EU-SILC 2005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it-IT" dirty="0" smtClean="0"/>
          </a:p>
          <a:p>
            <a:r>
              <a:rPr lang="it-IT" dirty="0" err="1" smtClean="0"/>
              <a:t>Earning</a:t>
            </a:r>
            <a:r>
              <a:rPr lang="it-IT" baseline="0" dirty="0" err="1" smtClean="0"/>
              <a:t>s</a:t>
            </a:r>
            <a:r>
              <a:rPr lang="it-IT" baseline="0" dirty="0" smtClean="0"/>
              <a:t> with the </a:t>
            </a:r>
            <a:r>
              <a:rPr lang="it-IT" baseline="0" dirty="0" err="1" smtClean="0"/>
              <a:t>same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education</a:t>
            </a:r>
            <a:r>
              <a:rPr lang="it-IT" baseline="0" dirty="0" smtClean="0"/>
              <a:t>…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EF5EF-43FA-2B49-BC4D-691321F5DC23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51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7D7D-19D9-C941-94F0-9E3747A6CD27}" type="datetimeFigureOut">
              <a:rPr lang="it-IT" smtClean="0"/>
              <a:pPr/>
              <a:t>28/02/16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13C8D-0C47-434A-88C0-C00C1E23402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file://localhost/C:/Users/michele/Dropbox/micky/Dati%20inequality/OECDStat_Metadata/OECDStat_Metadata/ShowMetadata.ash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icaeconomia.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25051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b="1" i="1" dirty="0">
                <a:solidFill>
                  <a:srgbClr val="000000"/>
                </a:solidFill>
              </a:rPr>
              <a:t>D</a:t>
            </a:r>
            <a:r>
              <a:rPr lang="it-IT" b="1" i="1" dirty="0" smtClean="0">
                <a:solidFill>
                  <a:srgbClr val="000000"/>
                </a:solidFill>
              </a:rPr>
              <a:t>isuguaglianza </a:t>
            </a:r>
            <a:r>
              <a:rPr lang="it-IT" b="1" i="1" smtClean="0">
                <a:solidFill>
                  <a:srgbClr val="000000"/>
                </a:solidFill>
              </a:rPr>
              <a:t>e povertà</a:t>
            </a:r>
            <a:endParaRPr lang="it-IT" b="1" i="1" dirty="0">
              <a:solidFill>
                <a:srgbClr val="0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9144000" cy="223224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Maurizio Franzini</a:t>
            </a:r>
          </a:p>
          <a:p>
            <a:r>
              <a:rPr lang="it-IT" sz="2200" dirty="0" smtClean="0">
                <a:solidFill>
                  <a:srgbClr val="000000"/>
                </a:solidFill>
              </a:rPr>
              <a:t>Sapienza, Università di Roma </a:t>
            </a:r>
          </a:p>
          <a:p>
            <a:endParaRPr lang="it-IT" sz="2200" dirty="0" smtClean="0">
              <a:solidFill>
                <a:srgbClr val="000000"/>
              </a:solidFill>
            </a:endParaRPr>
          </a:p>
          <a:p>
            <a:r>
              <a:rPr lang="it-IT" sz="2400" i="1" dirty="0" smtClean="0">
                <a:solidFill>
                  <a:srgbClr val="000000"/>
                </a:solidFill>
              </a:rPr>
              <a:t>18 febbraio 2016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disuguaglianza nella ricchezza</a:t>
            </a:r>
            <a:endParaRPr lang="it-IT" dirty="0"/>
          </a:p>
        </p:txBody>
      </p:sp>
      <p:graphicFrame>
        <p:nvGraphicFramePr>
          <p:cNvPr id="4" name="Graphique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9622665"/>
              </p:ext>
            </p:extLst>
          </p:nvPr>
        </p:nvGraphicFramePr>
        <p:xfrm>
          <a:off x="80234" y="1527174"/>
          <a:ext cx="8734871" cy="507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23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disuguaglianza negli ultimi decenni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92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280"/>
            <a:ext cx="9144000" cy="6741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t-IT" dirty="0"/>
              <a:t>Dalla metà degli anni </a:t>
            </a:r>
            <a:r>
              <a:rPr lang="fr-FR" dirty="0"/>
              <a:t>’</a:t>
            </a:r>
            <a:r>
              <a:rPr lang="it-IT" dirty="0"/>
              <a:t>80 in quasi tutti i paesi </a:t>
            </a:r>
            <a:r>
              <a:rPr lang="it-IT" dirty="0" smtClean="0"/>
              <a:t>avanzati la disuguaglianza dei redditi è peggiorata </a:t>
            </a:r>
          </a:p>
          <a:p>
            <a:r>
              <a:rPr lang="it-IT" dirty="0" smtClean="0"/>
              <a:t>La disuguaglianza dei redditi lordi (di mercato) è peggiorata molto di più della disuguaglianza nei redditi netti (disponibili)</a:t>
            </a:r>
            <a:endParaRPr lang="it-IT" dirty="0"/>
          </a:p>
          <a:p>
            <a:r>
              <a:rPr lang="it-IT" dirty="0"/>
              <a:t>In Italia fortissimo peggioramento della disuguaglianza di </a:t>
            </a:r>
            <a:r>
              <a:rPr lang="it-IT" dirty="0" smtClean="0"/>
              <a:t>mercato, parzialmente contenuta dalla redistribuzione realizzata dal Welfare State</a:t>
            </a:r>
          </a:p>
          <a:p>
            <a:r>
              <a:rPr lang="it-IT" dirty="0" smtClean="0"/>
              <a:t>Di recente forte crescita anche della povertà mentre il top 1% diventava sempre più ricco (effetti sulla classe media)</a:t>
            </a:r>
            <a:endParaRPr lang="it-IT" dirty="0"/>
          </a:p>
          <a:p>
            <a:r>
              <a:rPr lang="it-IT" dirty="0" smtClean="0"/>
              <a:t>A livello mondiale: “avvicinamento” di alcuni PVS in termini di reddito </a:t>
            </a:r>
            <a:r>
              <a:rPr lang="it-IT" dirty="0" err="1" smtClean="0"/>
              <a:t>procapite</a:t>
            </a:r>
            <a:r>
              <a:rPr lang="it-IT" dirty="0" smtClean="0"/>
              <a:t> (soprattutto Cina e India) ma crescenti disuguaglianze interne</a:t>
            </a:r>
          </a:p>
          <a:p>
            <a:r>
              <a:rPr lang="it-IT" dirty="0" smtClean="0"/>
              <a:t>Povertà mondiale in apparente diminuzione… ma le migrazioni?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77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800" dirty="0"/>
              <a:t>Andamento dell’indice di </a:t>
            </a:r>
            <a:r>
              <a:rPr lang="it-IT" sz="2800" dirty="0" err="1"/>
              <a:t>Gini</a:t>
            </a:r>
            <a:r>
              <a:rPr lang="it-IT" sz="2800" dirty="0"/>
              <a:t> dei redditi disponibili e di mercato in alcuni paesi </a:t>
            </a:r>
            <a:r>
              <a:rPr lang="it-IT" sz="2800" dirty="0" smtClean="0"/>
              <a:t>OCSE, 1985-2010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675900"/>
              </p:ext>
            </p:extLst>
          </p:nvPr>
        </p:nvGraphicFramePr>
        <p:xfrm>
          <a:off x="107507" y="1600200"/>
          <a:ext cx="9036493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869"/>
                <a:gridCol w="1315604"/>
                <a:gridCol w="1315604"/>
                <a:gridCol w="1315604"/>
                <a:gridCol w="1315604"/>
                <a:gridCol w="1315604"/>
                <a:gridCol w="1315604"/>
              </a:tblGrid>
              <a:tr h="4044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Redditi disponibili equivalenti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Redditi di mercato equivalenti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4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(prima di imposte e trasferimenti)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1985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1985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1995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Danimarca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22.1%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21.5%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25.2%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37.3%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41.7%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42.9%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Francia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err="1">
                          <a:effectLst/>
                          <a:latin typeface="Calibri"/>
                        </a:rPr>
                        <a:t>n.d.</a:t>
                      </a:r>
                      <a:endParaRPr lang="it-IT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27.7%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30.3%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err="1">
                          <a:effectLst/>
                          <a:latin typeface="Calibri"/>
                        </a:rPr>
                        <a:t>n.d.</a:t>
                      </a:r>
                      <a:endParaRPr lang="it-IT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50.5%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hlinkClick r:id="rId3" action="ppaction://hlinkfile" tooltip="Click once to display linked information. Click and hold to select this cell."/>
                        </a:rPr>
                        <a:t>Germania</a:t>
                      </a:r>
                      <a:endParaRPr lang="it-IT" sz="1400" b="0" i="0" u="sng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25.1%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26.6%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28.6%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43.9%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45.9%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49.2%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Giappone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30.4%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32.3%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33.6%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34.5%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40.3%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48.8%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32.6%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38.6%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46.5%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Paesi Bassi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27.2%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29.7%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47.3%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48.4%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42.4%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Regno Unito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30.9%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33.7%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34.1%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46.9%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50.7%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52.3%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Spagna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33.8%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n.d.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50.7%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Stati Uniti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34.0%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36.1%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38.0%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43.6%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47.7%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49.9%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Svezia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19.8%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21.1%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26.9%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effectLst/>
                          <a:latin typeface="Calibri"/>
                        </a:rPr>
                        <a:t>40.4%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43.8%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Calibri"/>
                        </a:rPr>
                        <a:t>44.1%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5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povertà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563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Povertà relativa (Istat)</a:t>
            </a:r>
            <a:endParaRPr lang="it-IT" dirty="0">
              <a:solidFill>
                <a:srgbClr val="0000FF"/>
              </a:solidFill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t="4497" b="44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578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Povertà assoluta (Istat)</a:t>
            </a:r>
            <a:endParaRPr lang="it-IT" dirty="0">
              <a:solidFill>
                <a:srgbClr val="0000FF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20891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4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I poveri “assoluti”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/>
          </a:p>
          <a:p>
            <a:pPr marL="0" indent="0" algn="ctr">
              <a:buNone/>
            </a:pPr>
            <a:r>
              <a:rPr lang="it-IT" sz="4000" dirty="0" smtClean="0"/>
              <a:t>Tra </a:t>
            </a:r>
            <a:r>
              <a:rPr lang="it-IT" sz="4000" dirty="0"/>
              <a:t>il 2005 e il 2013 </a:t>
            </a:r>
            <a:endParaRPr lang="it-IT" sz="4000" dirty="0" smtClean="0"/>
          </a:p>
          <a:p>
            <a:pPr marL="0" indent="0" algn="ctr">
              <a:buNone/>
            </a:pPr>
            <a:r>
              <a:rPr lang="it-IT" sz="4000" dirty="0" smtClean="0"/>
              <a:t>i </a:t>
            </a:r>
            <a:r>
              <a:rPr lang="it-IT" sz="4000" dirty="0"/>
              <a:t>poveri assoluti in Italia sono cresciuti di 3 milioni e 600 mila unità, raggiungendo la </a:t>
            </a:r>
            <a:r>
              <a:rPr lang="it-IT" sz="4000" dirty="0" smtClean="0"/>
              <a:t>cifra </a:t>
            </a:r>
            <a:r>
              <a:rPr lang="it-IT" sz="4000" dirty="0"/>
              <a:t>di 6 milioni. </a:t>
            </a:r>
          </a:p>
        </p:txBody>
      </p:sp>
    </p:spTree>
    <p:extLst>
      <p:ext uri="{BB962C8B-B14F-4D97-AF65-F5344CB8AC3E}">
        <p14:creationId xmlns:p14="http://schemas.microsoft.com/office/powerpoint/2010/main" val="277040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Popolazione a rischio di povertà (</a:t>
            </a:r>
            <a:r>
              <a:rPr lang="it-IT" dirty="0" err="1" smtClean="0">
                <a:solidFill>
                  <a:srgbClr val="0000FF"/>
                </a:solidFill>
              </a:rPr>
              <a:t>Eurostat</a:t>
            </a:r>
            <a:r>
              <a:rPr lang="it-IT" dirty="0" smtClean="0">
                <a:solidFill>
                  <a:srgbClr val="0000FF"/>
                </a:solidFill>
              </a:rPr>
              <a:t>)</a:t>
            </a:r>
            <a:endParaRPr lang="it-IT" dirty="0">
              <a:solidFill>
                <a:srgbClr val="0000FF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243761"/>
              </p:ext>
            </p:extLst>
          </p:nvPr>
        </p:nvGraphicFramePr>
        <p:xfrm>
          <a:off x="179512" y="1268760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08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21950" y="2262382"/>
            <a:ext cx="9071992" cy="33239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kern="1200" dirty="0" smtClean="0">
                <a:solidFill>
                  <a:schemeClr val="bg1"/>
                </a:solidFill>
                <a:cs typeface="American Typewriter"/>
              </a:rPr>
              <a:t>la posizione di coloro che sono al “centro” negli ultimi anni è peggiorata (in senso assoluto o relativo).</a:t>
            </a:r>
          </a:p>
          <a:p>
            <a:r>
              <a:rPr lang="it-IT" sz="3200" dirty="0" smtClean="0">
                <a:solidFill>
                  <a:schemeClr val="bg1"/>
                </a:solidFill>
                <a:cs typeface="American Typewriter"/>
              </a:rPr>
              <a:t>I figli della classe media di un tempo, anche se oggi potessero  essere considerati classe media, sono più distanti da chi sta più in alto rispetto ai loro genitori e spesso stanno peggio anche rispetto ai propri genitori </a:t>
            </a:r>
          </a:p>
          <a:p>
            <a:endParaRPr lang="it-IT" kern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987824" y="836712"/>
            <a:ext cx="3264836" cy="5847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kern="1200" dirty="0" smtClean="0">
                <a:solidFill>
                  <a:srgbClr val="FF0000"/>
                </a:solidFill>
                <a:cs typeface="American Typewriter"/>
              </a:rPr>
              <a:t>E  la classe media?</a:t>
            </a:r>
            <a:endParaRPr lang="it-IT" sz="3200" kern="1200" dirty="0">
              <a:solidFill>
                <a:srgbClr val="FF0000"/>
              </a:solidFill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4862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4401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Nozioni preliminari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31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I super ricchi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260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08720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Commento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Oggi è alta e crescente la quota di reddito appropriata dal piccolo segmento dei più ricchi nella società</a:t>
            </a:r>
          </a:p>
          <a:p>
            <a:r>
              <a:rPr lang="it-IT" dirty="0" smtClean="0"/>
              <a:t>Molti di questi ricchi sono tali grazie al loro reddito da lavoro</a:t>
            </a:r>
          </a:p>
          <a:p>
            <a:r>
              <a:rPr lang="it-IT" dirty="0" smtClean="0"/>
              <a:t>Questo vuol dire che il lavoro di alcuni vale, nei casi estremi, centinaia o migliaia di volte di più del lavoro di altri</a:t>
            </a:r>
          </a:p>
          <a:p>
            <a:r>
              <a:rPr lang="it-IT" dirty="0" smtClean="0"/>
              <a:t>E’ equo tutto questo? Per rispondere occorre guardare ai meccanismi che generano queste disuguaglianze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94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0078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100" b="1" dirty="0" smtClean="0">
                <a:solidFill>
                  <a:srgbClr val="FF0000"/>
                </a:solidFill>
              </a:rPr>
              <a:t>Quota </a:t>
            </a:r>
            <a:r>
              <a:rPr lang="it-IT" sz="3100" b="1" dirty="0">
                <a:solidFill>
                  <a:srgbClr val="FF0000"/>
                </a:solidFill>
              </a:rPr>
              <a:t>di reddito detenuta </a:t>
            </a:r>
            <a:r>
              <a:rPr lang="it-IT" sz="3100" b="1" dirty="0" smtClean="0">
                <a:solidFill>
                  <a:srgbClr val="FF0000"/>
                </a:solidFill>
              </a:rPr>
              <a:t>dall’1</a:t>
            </a:r>
            <a:r>
              <a:rPr lang="it-IT" sz="3100" b="1" dirty="0">
                <a:solidFill>
                  <a:srgbClr val="FF0000"/>
                </a:solidFill>
              </a:rPr>
              <a:t>% </a:t>
            </a:r>
            <a:r>
              <a:rPr lang="it-IT" sz="3100" b="1" dirty="0" smtClean="0">
                <a:solidFill>
                  <a:srgbClr val="FF0000"/>
                </a:solidFill>
              </a:rPr>
              <a:t>più ricco</a:t>
            </a:r>
            <a:endParaRPr lang="it-IT" sz="3100" b="1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9712"/>
            <a:ext cx="8414142" cy="5015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765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80828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sz="3100" b="1" dirty="0" smtClean="0">
                <a:solidFill>
                  <a:srgbClr val="FF0000"/>
                </a:solidFill>
              </a:rPr>
              <a:t/>
            </a:r>
            <a:br>
              <a:rPr lang="it-IT" sz="3100" b="1" dirty="0" smtClean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chemeClr val="bg1"/>
                </a:solidFill>
              </a:rPr>
              <a:t>Quote </a:t>
            </a:r>
            <a:r>
              <a:rPr lang="it-IT" sz="4000" b="1" dirty="0">
                <a:solidFill>
                  <a:schemeClr val="bg1"/>
                </a:solidFill>
              </a:rPr>
              <a:t>di reddito dell’ 1% più ricco</a:t>
            </a:r>
            <a:r>
              <a:rPr lang="it-IT" sz="4000" b="1" dirty="0" smtClean="0">
                <a:solidFill>
                  <a:schemeClr val="bg1"/>
                </a:solidFill>
              </a:rPr>
              <a:t>,</a:t>
            </a:r>
            <a:br>
              <a:rPr lang="it-IT" sz="4000" b="1" dirty="0" smtClean="0">
                <a:solidFill>
                  <a:schemeClr val="bg1"/>
                </a:solidFill>
              </a:rPr>
            </a:br>
            <a:r>
              <a:rPr lang="it-IT" sz="4000" b="1" dirty="0" smtClean="0">
                <a:solidFill>
                  <a:schemeClr val="bg1"/>
                </a:solidFill>
              </a:rPr>
              <a:t> </a:t>
            </a:r>
            <a:r>
              <a:rPr lang="it-IT" sz="4000" b="1" dirty="0">
                <a:solidFill>
                  <a:schemeClr val="bg1"/>
                </a:solidFill>
              </a:rPr>
              <a:t>1980-2007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7176306"/>
              </p:ext>
            </p:extLst>
          </p:nvPr>
        </p:nvGraphicFramePr>
        <p:xfrm>
          <a:off x="0" y="1799442"/>
          <a:ext cx="9144000" cy="5058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78"/>
                <a:gridCol w="1681946"/>
                <a:gridCol w="1675179"/>
                <a:gridCol w="1522888"/>
                <a:gridCol w="1539809"/>
              </a:tblGrid>
              <a:tr h="16861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660066"/>
                          </a:solidFill>
                          <a:effectLst/>
                          <a:latin typeface="Calibri"/>
                        </a:rPr>
                        <a:t>1980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660066"/>
                          </a:solidFill>
                          <a:effectLst/>
                          <a:latin typeface="Calibri"/>
                        </a:rPr>
                        <a:t>1990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660066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660066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12700" marR="12700" marT="12700" marB="0" anchor="ctr"/>
                </a:tc>
              </a:tr>
              <a:tr h="16861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90"/>
                          </a:solidFill>
                          <a:effectLst/>
                          <a:latin typeface="Calibri"/>
                        </a:rPr>
                        <a:t>Stati Uniti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12700" marR="12700" marT="12700" marB="0" anchor="ctr"/>
                </a:tc>
              </a:tr>
              <a:tr h="16861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6,9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7,8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9,1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92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6758752"/>
              </p:ext>
            </p:extLst>
          </p:nvPr>
        </p:nvGraphicFramePr>
        <p:xfrm>
          <a:off x="107504" y="1124744"/>
          <a:ext cx="8928992" cy="573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552"/>
                <a:gridCol w="2904185"/>
                <a:gridCol w="278990"/>
                <a:gridCol w="3014265"/>
              </a:tblGrid>
              <a:tr h="4934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USA (dollari)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9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ITALIA (euro)</a:t>
                      </a:r>
                    </a:p>
                  </a:txBody>
                  <a:tcPr marL="12700" marR="12700" marT="12700" marB="0" anchor="ctr"/>
                </a:tc>
              </a:tr>
              <a:tr h="4934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reddito medio dell’1% più ricco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1980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355.296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94.150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2007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1.056.905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180.416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7469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variazione 1980/2007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197,50%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91,60%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3366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reddito medio della popolazione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1980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43.452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13.645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93457"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2007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57.669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18.296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74694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variazione 1980/2007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32,70%</a:t>
                      </a: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34,10%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78516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Quanti</a:t>
                      </a:r>
                      <a:r>
                        <a:rPr lang="it-IT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 redditi “medi”</a:t>
                      </a:r>
                    </a:p>
                    <a:p>
                      <a:pPr algn="l" fontAlgn="ctr"/>
                      <a:r>
                        <a:rPr lang="it-IT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Per un reddito “ricco”?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da 8,2 a 18,3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-IT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da 6,8 a</a:t>
                      </a:r>
                      <a:r>
                        <a:rPr lang="it-IT" sz="18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merican Typewriter"/>
                          <a:cs typeface="American Typewriter"/>
                        </a:rPr>
                        <a:t> 9,9</a:t>
                      </a:r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it-IT" sz="1800" b="0" i="1" u="none" strike="noStrike" dirty="0">
                        <a:solidFill>
                          <a:srgbClr val="000000"/>
                        </a:solidFill>
                        <a:effectLst/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0" y="30419"/>
            <a:ext cx="9144000" cy="1138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it-IT" sz="4000" dirty="0" smtClean="0">
                <a:cs typeface="American Typewriter"/>
              </a:rPr>
              <a:t>Il reddito  dell’1% più ricco e quello medio</a:t>
            </a:r>
          </a:p>
          <a:p>
            <a:pPr algn="ctr"/>
            <a:r>
              <a:rPr lang="it-IT" sz="2800" dirty="0" smtClean="0">
                <a:latin typeface="American Typewriter"/>
                <a:cs typeface="American Typewriter"/>
              </a:rPr>
              <a:t> </a:t>
            </a:r>
            <a:endParaRPr lang="it-IT" sz="2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0014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Cause e meccanismi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033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globalizzazione e il progresso tecnologico accrescono l’importanza del “capitale umano”. Questo viene remunerato di più e di conseguenza crescono le disuguaglianze nel mercato del lavoro: i più “istruiti” guadagnano molto di più dei meno “istruiti”. </a:t>
            </a:r>
          </a:p>
          <a:p>
            <a:r>
              <a:rPr lang="it-IT" dirty="0" smtClean="0"/>
              <a:t>Quindi: spiegazione concentrata sul mercato del lavoro e sul capitale umano</a:t>
            </a:r>
          </a:p>
          <a:p>
            <a:r>
              <a:rPr lang="it-IT" dirty="0" smtClean="0"/>
              <a:t>E’ soddisfacente questa spiegazione? 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Spiegazione prevalente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52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592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E’ vero che la disuguaglianza nel mercato del lavoro è molto cresciuta.</a:t>
            </a:r>
            <a:br>
              <a:rPr lang="it-IT" dirty="0" smtClean="0"/>
            </a:br>
            <a:r>
              <a:rPr lang="it-IT" dirty="0" smtClean="0"/>
              <a:t>Abbiamo fenomeni nuovi: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poor</a:t>
            </a:r>
            <a:r>
              <a:rPr lang="it-IT" dirty="0" smtClean="0"/>
              <a:t> e </a:t>
            </a:r>
            <a:r>
              <a:rPr lang="it-IT" dirty="0" err="1" smtClean="0"/>
              <a:t>working</a:t>
            </a:r>
            <a:r>
              <a:rPr lang="it-IT" dirty="0" smtClean="0"/>
              <a:t> super-</a:t>
            </a:r>
            <a:r>
              <a:rPr lang="it-IT" dirty="0" err="1" smtClean="0"/>
              <a:t>rich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738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000000"/>
                </a:solidFill>
              </a:rPr>
              <a:t>Lavoratori a rischio di povertà</a:t>
            </a:r>
            <a:endParaRPr lang="it-IT" dirty="0">
              <a:solidFill>
                <a:srgbClr val="000000"/>
              </a:solidFill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224666"/>
              </p:ext>
            </p:extLst>
          </p:nvPr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005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199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000000"/>
                </a:solidFill>
              </a:rPr>
              <a:t>Sempre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più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redditi</a:t>
            </a:r>
            <a:r>
              <a:rPr lang="en-US" sz="3200" dirty="0" smtClean="0">
                <a:solidFill>
                  <a:srgbClr val="000000"/>
                </a:solidFill>
              </a:rPr>
              <a:t> da </a:t>
            </a:r>
            <a:r>
              <a:rPr lang="en-US" sz="3200" dirty="0" err="1" smtClean="0">
                <a:solidFill>
                  <a:srgbClr val="000000"/>
                </a:solidFill>
              </a:rPr>
              <a:t>lavoro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tra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i</a:t>
            </a:r>
            <a:r>
              <a:rPr lang="en-US" sz="3200" dirty="0" smtClean="0">
                <a:solidFill>
                  <a:srgbClr val="000000"/>
                </a:solidFill>
              </a:rPr>
              <a:t> super </a:t>
            </a:r>
            <a:r>
              <a:rPr lang="en-US" sz="3200" dirty="0" err="1" smtClean="0">
                <a:solidFill>
                  <a:srgbClr val="000000"/>
                </a:solidFill>
              </a:rPr>
              <a:t>ricchi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La </a:t>
            </a:r>
            <a:r>
              <a:rPr lang="en-US" sz="2400" dirty="0" err="1" smtClean="0">
                <a:solidFill>
                  <a:srgbClr val="000000"/>
                </a:solidFill>
              </a:rPr>
              <a:t>composizione</a:t>
            </a:r>
            <a:r>
              <a:rPr lang="en-US" sz="2400" dirty="0" smtClean="0">
                <a:solidFill>
                  <a:srgbClr val="000000"/>
                </a:solidFill>
              </a:rPr>
              <a:t> del </a:t>
            </a:r>
            <a:r>
              <a:rPr lang="en-US" sz="2400" dirty="0" err="1" smtClean="0">
                <a:solidFill>
                  <a:srgbClr val="000000"/>
                </a:solidFill>
              </a:rPr>
              <a:t>reddito</a:t>
            </a:r>
            <a:r>
              <a:rPr lang="en-US" sz="2400" dirty="0" smtClean="0">
                <a:solidFill>
                  <a:srgbClr val="000000"/>
                </a:solidFill>
              </a:rPr>
              <a:t> del top 0,01%in Italia </a:t>
            </a:r>
            <a:endParaRPr lang="it-IT" sz="2400" dirty="0" smtClean="0">
              <a:solidFill>
                <a:srgbClr val="000000"/>
              </a:solidFill>
            </a:endParaRPr>
          </a:p>
        </p:txBody>
      </p:sp>
      <p:pic>
        <p:nvPicPr>
          <p:cNvPr id="2375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3" y="1600200"/>
            <a:ext cx="8964488" cy="47085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68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La disuguaglianza nei redditi: </a:t>
            </a:r>
            <a:br>
              <a:rPr lang="it-IT" dirty="0" smtClean="0"/>
            </a:br>
            <a:r>
              <a:rPr lang="it-IT" dirty="0" smtClean="0"/>
              <a:t>diverse nozioni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t-IT" dirty="0" smtClean="0"/>
              <a:t>Distribuzione funzionale:  </a:t>
            </a:r>
          </a:p>
          <a:p>
            <a:pPr lvl="1"/>
            <a:r>
              <a:rPr lang="it-IT" dirty="0" smtClean="0"/>
              <a:t>si riferisce alla distribuzione del reddito tra percettori di reddito da lavoro (salari) e percettori di reddito da capitale (profitti)</a:t>
            </a:r>
          </a:p>
          <a:p>
            <a:pPr lvl="1"/>
            <a:r>
              <a:rPr lang="it-IT" dirty="0" smtClean="0"/>
              <a:t>A questa distribuzione si interessarono i primi economisti</a:t>
            </a:r>
          </a:p>
          <a:p>
            <a:r>
              <a:rPr lang="it-IT" dirty="0" smtClean="0"/>
              <a:t>Distribuzione personale: </a:t>
            </a:r>
          </a:p>
          <a:p>
            <a:pPr lvl="1"/>
            <a:r>
              <a:rPr lang="it-IT" dirty="0" smtClean="0"/>
              <a:t>si riferisce alle differenze di reddito tra gli individui</a:t>
            </a:r>
          </a:p>
          <a:p>
            <a:pPr lvl="1"/>
            <a:r>
              <a:rPr lang="it-IT" dirty="0"/>
              <a:t>p</a:t>
            </a:r>
            <a:r>
              <a:rPr lang="it-IT" dirty="0" smtClean="0"/>
              <a:t>uò essere riferita a redditi diversamente definiti (lordi – di mercato - </a:t>
            </a:r>
            <a:r>
              <a:rPr lang="it-IT" dirty="0"/>
              <a:t> </a:t>
            </a:r>
            <a:r>
              <a:rPr lang="it-IT" dirty="0" smtClean="0"/>
              <a:t>o netti  - disponibili) e a ambiti territoriali diversi (regioni, paesi, entità sovranazionali, mondo,….)</a:t>
            </a:r>
          </a:p>
          <a:p>
            <a:r>
              <a:rPr lang="it-IT" dirty="0" smtClean="0"/>
              <a:t>Tra le due distribuzioni vi sono collegamenti anche se non strettissimi.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439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L’improvviso “merito” dei manager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15859" y="2633098"/>
            <a:ext cx="5633670" cy="19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422375" cy="477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1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476672"/>
            <a:ext cx="8892480" cy="57553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dirty="0" smtClean="0"/>
              <a:t>Titoli di studio elevati IN MEDIA danno significativi vantaggi economici </a:t>
            </a:r>
          </a:p>
          <a:p>
            <a:r>
              <a:rPr lang="it-IT" sz="3600" dirty="0" smtClean="0"/>
              <a:t>Tuttavia le differenze di reddito e di benessere tra individui con lo stesso titolo di studio sono enormi e l’elevato titolo di studio non è garanzia contro la povertà </a:t>
            </a:r>
          </a:p>
          <a:p>
            <a:r>
              <a:rPr lang="it-IT" sz="3600" dirty="0" smtClean="0"/>
              <a:t>..e molti di coloro che hanno elevati titoli di studio lamentano la sottoutilizzazione delle loro competenze (</a:t>
            </a:r>
            <a:r>
              <a:rPr lang="it-IT" sz="3600" dirty="0" err="1" smtClean="0"/>
              <a:t>overeducation</a:t>
            </a:r>
            <a:r>
              <a:rPr lang="it-IT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095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45FD87-EDC6-264C-A7BD-67EA7E8FB3EF}" type="slidenum">
              <a:rPr lang="it-IT" sz="1200">
                <a:solidFill>
                  <a:srgbClr val="898989"/>
                </a:solidFill>
              </a:rPr>
              <a:pPr eaLnBrk="1" hangingPunct="1"/>
              <a:t>32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51521" y="274638"/>
            <a:ext cx="8568951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3600" dirty="0" smtClean="0">
                <a:solidFill>
                  <a:srgbClr val="000000"/>
                </a:solidFill>
              </a:rPr>
              <a:t>L’istruzione in media rende</a:t>
            </a:r>
            <a:endParaRPr lang="it-IT" sz="36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3789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1" y="1600200"/>
            <a:ext cx="8568952" cy="4525963"/>
          </a:xfr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6476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D9FDE8-37DA-6B48-83E7-E1E2230CD278}" type="slidenum">
              <a:rPr lang="it-IT" sz="1200">
                <a:solidFill>
                  <a:srgbClr val="898989"/>
                </a:solidFill>
              </a:rPr>
              <a:pPr eaLnBrk="1" hangingPunct="1"/>
              <a:t>33</a:t>
            </a:fld>
            <a:endParaRPr lang="it-IT" sz="1200">
              <a:solidFill>
                <a:srgbClr val="898989"/>
              </a:solidFill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000000"/>
                </a:solidFill>
                <a:latin typeface="Calibri" charset="0"/>
              </a:rPr>
              <a:t>Ma la disuguaglianza a parità di istruzione è enorme </a:t>
            </a:r>
            <a:endParaRPr lang="it-IT" sz="40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7638"/>
            <a:ext cx="9144000" cy="53038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98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Come si spiegano  </a:t>
            </a:r>
            <a:r>
              <a:rPr lang="it-IT" dirty="0"/>
              <a:t>le disuguaglianze a </a:t>
            </a:r>
            <a:r>
              <a:rPr lang="it-IT" dirty="0" smtClean="0"/>
              <a:t>parità di istruzione?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Molte possibili cause, in particolare</a:t>
            </a:r>
          </a:p>
          <a:p>
            <a:r>
              <a:rPr lang="it-IT" dirty="0" smtClean="0"/>
              <a:t>Altre “abilità” non cognitive</a:t>
            </a:r>
          </a:p>
          <a:p>
            <a:r>
              <a:rPr lang="it-IT" dirty="0" smtClean="0"/>
              <a:t>Varietà di forme contrattuali (e dimensioni delle imprese)</a:t>
            </a:r>
          </a:p>
          <a:p>
            <a:r>
              <a:rPr lang="it-IT" dirty="0" smtClean="0"/>
              <a:t>Relazioni sociali e network </a:t>
            </a:r>
          </a:p>
        </p:txBody>
      </p:sp>
    </p:spTree>
    <p:extLst>
      <p:ext uri="{BB962C8B-B14F-4D97-AF65-F5344CB8AC3E}">
        <p14:creationId xmlns:p14="http://schemas.microsoft.com/office/powerpoint/2010/main" val="324575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76573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Il ruolo delle origini familiari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Possono incidere su molte delle precedenti variabili</a:t>
            </a:r>
          </a:p>
          <a:p>
            <a:r>
              <a:rPr lang="it-IT" dirty="0" smtClean="0"/>
              <a:t>In effetti sembra che in Italia incidano parecchio </a:t>
            </a:r>
          </a:p>
          <a:p>
            <a:r>
              <a:rPr lang="it-IT" dirty="0" smtClean="0"/>
              <a:t>La meno giustificabile delle influenze è quella che opera attraverso i network e le relazioni personali </a:t>
            </a:r>
          </a:p>
          <a:p>
            <a:r>
              <a:rPr lang="it-IT" dirty="0" smtClean="0"/>
              <a:t>Naturalmente oltre che sul reddito da lavoro il background familiare può incidere sul reddito da capitale (via trasmissione del patrimonio)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067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56" y="1177651"/>
            <a:ext cx="8661400" cy="574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376436" y="29782"/>
            <a:ext cx="866140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Il </a:t>
            </a:r>
            <a:r>
              <a:rPr lang="en-US" sz="3200" dirty="0" err="1" smtClean="0"/>
              <a:t>reddito</a:t>
            </a:r>
            <a:r>
              <a:rPr lang="en-US" sz="3200" dirty="0" smtClean="0"/>
              <a:t> </a:t>
            </a:r>
            <a:r>
              <a:rPr lang="en-US" sz="3200" dirty="0" err="1" smtClean="0"/>
              <a:t>dei</a:t>
            </a:r>
            <a:r>
              <a:rPr lang="en-US" sz="3200" dirty="0" smtClean="0"/>
              <a:t> </a:t>
            </a:r>
            <a:r>
              <a:rPr lang="en-US" sz="3200" dirty="0" err="1" smtClean="0"/>
              <a:t>genitori</a:t>
            </a:r>
            <a:r>
              <a:rPr lang="en-US" sz="3200" dirty="0" smtClean="0"/>
              <a:t> e </a:t>
            </a:r>
            <a:r>
              <a:rPr lang="en-US" sz="3200" dirty="0" err="1" smtClean="0"/>
              <a:t>il</a:t>
            </a:r>
            <a:r>
              <a:rPr lang="en-US" sz="3200" dirty="0" smtClean="0"/>
              <a:t> </a:t>
            </a:r>
            <a:r>
              <a:rPr lang="en-US" sz="3200" dirty="0" err="1" smtClean="0"/>
              <a:t>reddito</a:t>
            </a:r>
            <a:r>
              <a:rPr lang="en-US" sz="3200" dirty="0" smtClean="0"/>
              <a:t> da </a:t>
            </a:r>
            <a:r>
              <a:rPr lang="en-US" sz="3200" dirty="0" err="1" smtClean="0"/>
              <a:t>lavoro</a:t>
            </a:r>
            <a:r>
              <a:rPr lang="en-US" sz="3200" dirty="0" smtClean="0"/>
              <a:t> </a:t>
            </a:r>
            <a:r>
              <a:rPr lang="en-US" sz="3200" dirty="0" err="1" smtClean="0"/>
              <a:t>dei</a:t>
            </a:r>
            <a:r>
              <a:rPr lang="en-US" sz="3200" dirty="0" smtClean="0"/>
              <a:t> </a:t>
            </a:r>
            <a:r>
              <a:rPr lang="en-US" sz="3200" dirty="0" err="1" smtClean="0"/>
              <a:t>figli</a:t>
            </a:r>
            <a:r>
              <a:rPr lang="en-US" sz="3200" dirty="0" smtClean="0"/>
              <a:t>: </a:t>
            </a:r>
            <a:r>
              <a:rPr lang="en-US" sz="3200" dirty="0" err="1" smtClean="0"/>
              <a:t>il</a:t>
            </a:r>
            <a:r>
              <a:rPr lang="en-US" sz="3200" dirty="0" smtClean="0"/>
              <a:t> </a:t>
            </a:r>
            <a:r>
              <a:rPr lang="en-US" sz="3200" dirty="0" err="1" smtClean="0"/>
              <a:t>coefficiente</a:t>
            </a:r>
            <a:r>
              <a:rPr lang="en-US" sz="3200" dirty="0" smtClean="0"/>
              <a:t>  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986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147248" cy="1553414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00FF"/>
                </a:solidFill>
                <a:latin typeface="+mn-lt"/>
              </a:rPr>
              <a:t>BACKGROUND FAMILIARE E REDDITO DA LAVORO, A PARITA’ DI ISTRUZIONE</a:t>
            </a:r>
            <a:br>
              <a:rPr lang="en-GB" sz="2800" dirty="0" smtClean="0">
                <a:solidFill>
                  <a:srgbClr val="0000FF"/>
                </a:solidFill>
                <a:latin typeface="+mn-lt"/>
              </a:rPr>
            </a:br>
            <a:r>
              <a:rPr lang="en-GB" sz="2000" dirty="0" smtClean="0">
                <a:solidFill>
                  <a:srgbClr val="0000FF"/>
                </a:solidFill>
              </a:rPr>
              <a:t>I </a:t>
            </a:r>
            <a:r>
              <a:rPr lang="en-GB" sz="2000" dirty="0" err="1" smtClean="0">
                <a:solidFill>
                  <a:srgbClr val="0000FF"/>
                </a:solidFill>
              </a:rPr>
              <a:t>figli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err="1" smtClean="0">
                <a:solidFill>
                  <a:srgbClr val="0000FF"/>
                </a:solidFill>
              </a:rPr>
              <a:t>degli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err="1" smtClean="0">
                <a:solidFill>
                  <a:srgbClr val="0000FF"/>
                </a:solidFill>
              </a:rPr>
              <a:t>operai</a:t>
            </a:r>
            <a:r>
              <a:rPr lang="en-GB" sz="2000" dirty="0" smtClean="0">
                <a:solidFill>
                  <a:srgbClr val="0000FF"/>
                </a:solidFill>
              </a:rPr>
              <a:t> come </a:t>
            </a:r>
            <a:r>
              <a:rPr lang="en-GB" sz="2000" dirty="0" err="1" smtClean="0">
                <a:solidFill>
                  <a:srgbClr val="0000FF"/>
                </a:solidFill>
              </a:rPr>
              <a:t>termine</a:t>
            </a:r>
            <a:r>
              <a:rPr lang="en-GB" sz="2000" dirty="0" smtClean="0">
                <a:solidFill>
                  <a:srgbClr val="0000FF"/>
                </a:solidFill>
              </a:rPr>
              <a:t> di </a:t>
            </a:r>
            <a:r>
              <a:rPr lang="en-GB" sz="2000" dirty="0" err="1" smtClean="0">
                <a:solidFill>
                  <a:srgbClr val="0000FF"/>
                </a:solidFill>
              </a:rPr>
              <a:t>riferimento</a:t>
            </a:r>
            <a:r>
              <a:rPr lang="en-GB" sz="2000" dirty="0" smtClean="0">
                <a:solidFill>
                  <a:srgbClr val="0000FF"/>
                </a:solidFill>
              </a:rPr>
              <a:t>. </a:t>
            </a: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1400" dirty="0" smtClean="0">
                <a:solidFill>
                  <a:srgbClr val="FF0000"/>
                </a:solidFill>
              </a:rPr>
              <a:t>90</a:t>
            </a:r>
            <a:r>
              <a:rPr lang="en-GB" sz="1400" dirty="0">
                <a:solidFill>
                  <a:srgbClr val="FF0000"/>
                </a:solidFill>
              </a:rPr>
              <a:t>% interval of </a:t>
            </a:r>
            <a:r>
              <a:rPr lang="en-GB" sz="1400" dirty="0" smtClean="0">
                <a:solidFill>
                  <a:srgbClr val="FF0000"/>
                </a:solidFill>
              </a:rPr>
              <a:t>confidence</a:t>
            </a:r>
            <a:endParaRPr lang="it-IT" sz="1400" dirty="0"/>
          </a:p>
        </p:txBody>
      </p:sp>
      <p:pic>
        <p:nvPicPr>
          <p:cNvPr id="3" name="Immagin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7294"/>
            <a:ext cx="9144000" cy="401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5479899"/>
            <a:ext cx="9144000" cy="120032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I</a:t>
            </a:r>
            <a:r>
              <a:rPr lang="it-IT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l vantaggio dei figli dei manager è significativo e consistente in Spagna, Italia, UK e Irlanda. In UK il vantaggio medio è del 25% in Italia del 17%. Conclusioni simili per i figli degli impiegati</a:t>
            </a:r>
          </a:p>
          <a:p>
            <a:endParaRPr lang="it-IT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endParaRPr lang="it-IT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1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308"/>
            <a:ext cx="91440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Il merito e le origini familiari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" y="1417638"/>
            <a:ext cx="9143999" cy="18466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Comunque si intenda il merito, difficilmente si può affermare che vi è merito se i redditi  (anche quelli da lavoro) dipendono dalle origini familiari.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" y="4221088"/>
            <a:ext cx="91440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I dati ci dicono che i redditi da lavoro in quasi tutti i paesi dipendono dalle origini familiari, e in Italia in modo particolarmente forte 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6732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L’influenza delle origini familiari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490039"/>
            <a:ext cx="9144000" cy="2339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Un canale  molto  importante è l’istruzione: un grandissimo numero di coloro che provengono da famiglie con basso reddito hanno titoli di studio più bassi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Ma in diversi paesi, tra cui l’Italia, l’influenza della famiglia si manifesta anche indipendentemente dall’istruzione: c’è un effetto “diretto” della famiglia sull’occupazione e sul reddito da lavoro dei figli, probabilmente connesso alle reti di relazioni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5264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Disuguaglianza economica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77823"/>
            <a:ext cx="9144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La disuguaglianza economica può essere riferita a altre variabili non solo il reddito: </a:t>
            </a:r>
          </a:p>
          <a:p>
            <a:pPr lvl="1"/>
            <a:r>
              <a:rPr lang="it-IT" dirty="0" smtClean="0"/>
              <a:t>Alla ricchezza</a:t>
            </a:r>
          </a:p>
          <a:p>
            <a:pPr lvl="1"/>
            <a:r>
              <a:rPr lang="it-IT" dirty="0" smtClean="0"/>
              <a:t>Al consumo </a:t>
            </a:r>
          </a:p>
          <a:p>
            <a:r>
              <a:rPr lang="it-IT" dirty="0" smtClean="0"/>
              <a:t>Qui considero soprattutto  quella relativa ai redditi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78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COMMENTO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In Italia le origini familiari incidono significativamente sul reddito da lavoro</a:t>
            </a:r>
          </a:p>
          <a:p>
            <a:r>
              <a:rPr lang="it-IT" dirty="0" smtClean="0"/>
              <a:t>Lo fanno sia perché il sistema dell’istruzione (soprattutto terziaria) tende a escludere i “poveri” (criterio per la riforma della scuola?) sia perché nel mercato del lavoro vengono premiati altri “vantaggi” connessi alla famiglia</a:t>
            </a:r>
          </a:p>
          <a:p>
            <a:r>
              <a:rPr lang="it-IT" dirty="0" smtClean="0"/>
              <a:t>Possiamo considerare equa  la disuguaglianza che dipende da questi meccanismi reminiscenti dell’antico regime?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06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Ragioni per contrastare la disuguaglianza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“Questa” disuguaglianza è poco accettabile per tanti motivi</a:t>
            </a:r>
          </a:p>
          <a:p>
            <a:r>
              <a:rPr lang="it-IT" dirty="0" smtClean="0"/>
              <a:t>Inoltre essa non produce effetti positivi su altri fenomeni sociali e economici come talvolta si sostiene, in particolare sulla crescita</a:t>
            </a:r>
          </a:p>
          <a:p>
            <a:r>
              <a:rPr lang="it-IT" dirty="0" smtClean="0"/>
              <a:t>Quindi occorre contrastarla….con quali strumenti? </a:t>
            </a:r>
          </a:p>
        </p:txBody>
      </p:sp>
    </p:spTree>
    <p:extLst>
      <p:ext uri="{BB962C8B-B14F-4D97-AF65-F5344CB8AC3E}">
        <p14:creationId xmlns:p14="http://schemas.microsoft.com/office/powerpoint/2010/main" val="83307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7114" y="0"/>
            <a:ext cx="8405366" cy="764704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Una tesi diffusa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052736"/>
            <a:ext cx="9144000" cy="18466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La disuguaglianza economica è indispensabile per la crescita economica, essenzialmente perché fornisce incentivi all’impegno individuale.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3356992"/>
            <a:ext cx="9143999" cy="13542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Tesi molto popolare presso vari opinion </a:t>
            </a:r>
            <a:r>
              <a:rPr lang="it-IT" sz="3200" dirty="0" err="1"/>
              <a:t>makers</a:t>
            </a:r>
            <a:r>
              <a:rPr lang="it-IT" sz="3200" dirty="0"/>
              <a:t> spesso </a:t>
            </a:r>
            <a:r>
              <a:rPr lang="it-IT" sz="3200" dirty="0" smtClean="0"/>
              <a:t> diffusa senza alcun riferimento a dati e fatti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77405" y="5100606"/>
            <a:ext cx="4444045" cy="5847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3200" dirty="0" smtClean="0"/>
              <a:t>Ma quali prove abbiamo?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5258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767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Crescita e disuguaglianza</a:t>
            </a:r>
            <a:endParaRPr lang="it-IT" dirty="0">
              <a:solidFill>
                <a:srgbClr val="0000FF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8296" b="8296"/>
          <a:stretch>
            <a:fillRect/>
          </a:stretch>
        </p:blipFill>
        <p:spPr>
          <a:xfrm>
            <a:off x="237235" y="935104"/>
            <a:ext cx="8749771" cy="5191060"/>
          </a:xfrm>
        </p:spPr>
      </p:pic>
    </p:spTree>
    <p:extLst>
      <p:ext uri="{BB962C8B-B14F-4D97-AF65-F5344CB8AC3E}">
        <p14:creationId xmlns:p14="http://schemas.microsoft.com/office/powerpoint/2010/main" val="198884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COMMENTO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Nessuna apparente  relazione tra disuguaglianza e crescita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 realtà secondo studi recenti del Fondo Monetario Internazionale e dell’OCSE la disuguaglianza danneggia e non favorisce la crescita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Inoltre negli ultimi decenni la crescita è stata a vantaggio soprattutto dei più ricchi e, quindi, ha accresciuto le disuguaglianze, spesso non lasciando alcun beneficio a chi si trova più in basso. Quindi si è trattato di una “pro-</a:t>
            </a:r>
            <a:r>
              <a:rPr lang="it-IT" dirty="0" err="1" smtClean="0"/>
              <a:t>rich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”  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70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Inoltre, la disuguaglianza sembra correlata con vari altri mali sociali 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3600" dirty="0" smtClean="0"/>
              <a:t>Disuguaglianza, illegalità e corruzione: la forza perversa degli “incentivi”</a:t>
            </a:r>
          </a:p>
          <a:p>
            <a:r>
              <a:rPr lang="it-IT" sz="3600" dirty="0" smtClean="0"/>
              <a:t>Disuguaglianza e influenza dei ricchi sui processi di decisione politica</a:t>
            </a:r>
          </a:p>
          <a:p>
            <a:r>
              <a:rPr lang="it-IT" sz="3600" dirty="0" smtClean="0"/>
              <a:t>Disuguaglianza e caratteri “premoderni” delle società: la nozione di società estrattiva. 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1037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3366FF"/>
                </a:solidFill>
              </a:rPr>
              <a:t>Corruzione e disuguaglianza</a:t>
            </a:r>
            <a:endParaRPr lang="it-IT" dirty="0">
              <a:solidFill>
                <a:srgbClr val="3366FF"/>
              </a:solidFill>
            </a:endParaRP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54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</a:rPr>
              <a:t>Commento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9766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it-IT" dirty="0" smtClean="0"/>
              <a:t>La disuguaglianza di questa epoca storica è largamente inaccettabile perché non è equa e perché non è utile a nessun altro significativo obiettivo economico e sociale</a:t>
            </a:r>
          </a:p>
          <a:p>
            <a:r>
              <a:rPr lang="it-IT" dirty="0" smtClean="0"/>
              <a:t>Contrastarla non vuol dire mirare a una società di assoluta eguaglianza economica ma a una società equa, anche nelle disuguaglianze</a:t>
            </a:r>
          </a:p>
          <a:p>
            <a:r>
              <a:rPr lang="it-IT" dirty="0" smtClean="0"/>
              <a:t>In questa società, i cui contorni devono essere definiti meglio, le disuguaglianze sarebbero le conseguenze di “veri” meriti individuali perché sarebbe garantita: a) l’eguaglianza delle opportunità; b) la partecipazione a una “gara” aperta e non protetta</a:t>
            </a:r>
          </a:p>
          <a:p>
            <a:r>
              <a:rPr lang="it-IT" dirty="0" smtClean="0"/>
              <a:t>Gli interventi per andare in questa direzione non mancano. L’importante è cominciare a discuterne seriamente.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57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0000"/>
                </a:solidFill>
              </a:rPr>
              <a:t>Le politiche: un rapido sguardo </a:t>
            </a:r>
            <a:endParaRPr lang="it-IT" sz="4000" dirty="0">
              <a:solidFill>
                <a:srgbClr val="0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smtClean="0"/>
              <a:t>Misure redistributive </a:t>
            </a:r>
          </a:p>
          <a:p>
            <a:pPr lvl="1"/>
            <a:r>
              <a:rPr lang="it-IT" dirty="0" smtClean="0"/>
              <a:t>Progressività della tassazione del reddito</a:t>
            </a:r>
          </a:p>
          <a:p>
            <a:pPr lvl="1"/>
            <a:r>
              <a:rPr lang="it-IT" dirty="0" smtClean="0"/>
              <a:t>Tassazione patrimoniale (</a:t>
            </a:r>
            <a:r>
              <a:rPr lang="it-IT" dirty="0" err="1" smtClean="0"/>
              <a:t>Piketty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Tassazione eredità</a:t>
            </a:r>
          </a:p>
          <a:p>
            <a:pPr lvl="1"/>
            <a:r>
              <a:rPr lang="it-IT" dirty="0" smtClean="0"/>
              <a:t>“Protezione” dei redditi più bassi </a:t>
            </a:r>
          </a:p>
          <a:p>
            <a:pPr lvl="1">
              <a:buNone/>
            </a:pPr>
            <a:endParaRPr lang="it-IT" dirty="0" smtClean="0"/>
          </a:p>
          <a:p>
            <a:r>
              <a:rPr lang="it-IT" dirty="0" smtClean="0"/>
              <a:t>Misure “</a:t>
            </a:r>
            <a:r>
              <a:rPr lang="it-IT" dirty="0" err="1" smtClean="0"/>
              <a:t>Pre-distributive</a:t>
            </a:r>
            <a:r>
              <a:rPr lang="it-IT" dirty="0" smtClean="0"/>
              <a:t>”</a:t>
            </a:r>
          </a:p>
          <a:p>
            <a:pPr lvl="1"/>
            <a:r>
              <a:rPr lang="it-IT" dirty="0" smtClean="0"/>
              <a:t>Modifiche delle “dotazioni” degli individui (incluso capitale umano)</a:t>
            </a:r>
          </a:p>
          <a:p>
            <a:pPr lvl="1"/>
            <a:r>
              <a:rPr lang="it-IT" dirty="0" smtClean="0"/>
              <a:t>Modifiche delle “regole del gioco”: nel mercato e all’interno delle imprese, “controllo” del progresso tecnologico</a:t>
            </a:r>
          </a:p>
          <a:p>
            <a:pPr lvl="1"/>
            <a:r>
              <a:rPr lang="it-IT" dirty="0" smtClean="0"/>
              <a:t>Regolazione dei mercati finanziari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3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Le difficoltà a realizzare queste politiche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1930" y="1596444"/>
            <a:ext cx="9145016" cy="5233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In alcuni casi difficoltà “tecniche”</a:t>
            </a:r>
          </a:p>
          <a:p>
            <a:r>
              <a:rPr lang="it-IT" dirty="0" smtClean="0"/>
              <a:t>Possibili anche alcuni (minori) effetti collaterali</a:t>
            </a:r>
          </a:p>
          <a:p>
            <a:r>
              <a:rPr lang="it-IT" dirty="0" smtClean="0"/>
              <a:t>Ma l’ostacolo principale sono da un lato gli interessi degli avvantaggiati e dall’altro alcune idee/percezioni sulla disuguaglianza e le sue conseguenze</a:t>
            </a:r>
          </a:p>
        </p:txBody>
      </p:sp>
    </p:spTree>
    <p:extLst>
      <p:ext uri="{BB962C8B-B14F-4D97-AF65-F5344CB8AC3E}">
        <p14:creationId xmlns:p14="http://schemas.microsoft.com/office/powerpoint/2010/main" val="117289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407" y="330803"/>
            <a:ext cx="9036496" cy="12101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Come si misurano le disuguaglianze economiche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 smtClean="0"/>
              <a:t>Compito non facile: misurare le distanze di reddito tra gli individui </a:t>
            </a:r>
          </a:p>
          <a:p>
            <a:r>
              <a:rPr lang="it-IT" dirty="0" smtClean="0"/>
              <a:t>Una misura semplice: il rapporto tra il reddito di un “ricco” (90° percentile) e di un povero (10° percentile):  P90/10. </a:t>
            </a:r>
          </a:p>
          <a:p>
            <a:r>
              <a:rPr lang="it-IT" dirty="0" smtClean="0"/>
              <a:t>Una misura complessa: l’indice di </a:t>
            </a:r>
            <a:r>
              <a:rPr lang="it-IT" dirty="0" err="1" smtClean="0"/>
              <a:t>Gini</a:t>
            </a:r>
            <a:endParaRPr lang="it-IT" dirty="0" smtClean="0"/>
          </a:p>
          <a:p>
            <a:r>
              <a:rPr lang="it-IT" dirty="0" smtClean="0"/>
              <a:t>Misure (parziali) di disuguaglianza: il reddito (o la ricchezza) nazionale che si concentra nella mani dell’1% (o del 5%.....) più ricco (top </a:t>
            </a:r>
            <a:r>
              <a:rPr lang="it-IT" dirty="0" err="1" smtClean="0"/>
              <a:t>income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27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Conclusioni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 smtClean="0"/>
              <a:t>Le disuguaglianze dei redditi in molti paesi tra cui il nostro sono alte, risultano da processi ben poco equi e non producono effetti positivi</a:t>
            </a:r>
          </a:p>
          <a:p>
            <a:r>
              <a:rPr lang="it-IT" dirty="0" smtClean="0"/>
              <a:t>Per contrastarle occorre un obiettivo chiaro e la consapevolezza che la disuguaglianza non si combatte solo con la redistribuzione del Welfare, ma anche “aggiustando” le regole del gioco</a:t>
            </a:r>
          </a:p>
          <a:p>
            <a:r>
              <a:rPr lang="it-IT" dirty="0" smtClean="0"/>
              <a:t>Queste devono essere orientate a eliminare privilegi, a favorire la concorrenza “buona” e quindi a rendere “contendibili” anche le posizioni di vantaggio.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08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1602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800" dirty="0" smtClean="0"/>
              <a:t>GRAZIE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67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008000"/>
                </a:solidFill>
              </a:rPr>
              <a:t>Per approfondire…</a:t>
            </a:r>
            <a:endParaRPr lang="it-IT" dirty="0">
              <a:solidFill>
                <a:srgbClr val="008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328592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SzPct val="60000"/>
              <a:buNone/>
            </a:pPr>
            <a:endParaRPr lang="it-IT" dirty="0" smtClean="0">
              <a:solidFill>
                <a:srgbClr val="0000FF"/>
              </a:solidFill>
            </a:endParaRPr>
          </a:p>
          <a:p>
            <a:pPr>
              <a:buSzPct val="60000"/>
              <a:buFont typeface="Wingdings" charset="2"/>
              <a:buChar char="q"/>
            </a:pPr>
            <a:r>
              <a:rPr lang="it-IT" dirty="0">
                <a:solidFill>
                  <a:srgbClr val="008000"/>
                </a:solidFill>
              </a:rPr>
              <a:t>M. Franzini, </a:t>
            </a:r>
            <a:r>
              <a:rPr lang="it-IT" i="1" dirty="0">
                <a:solidFill>
                  <a:srgbClr val="008000"/>
                </a:solidFill>
              </a:rPr>
              <a:t>Disuguaglianze inaccettabili. L’immobilità economica in Italia, </a:t>
            </a:r>
            <a:r>
              <a:rPr lang="it-IT" dirty="0">
                <a:solidFill>
                  <a:srgbClr val="008000"/>
                </a:solidFill>
              </a:rPr>
              <a:t>Laterza </a:t>
            </a:r>
            <a:r>
              <a:rPr lang="it-IT" dirty="0" smtClean="0">
                <a:solidFill>
                  <a:srgbClr val="008000"/>
                </a:solidFill>
              </a:rPr>
              <a:t>2013</a:t>
            </a:r>
          </a:p>
          <a:p>
            <a:pPr marL="0" indent="0">
              <a:buSzPct val="60000"/>
              <a:buNone/>
            </a:pPr>
            <a:endParaRPr lang="it-IT" dirty="0" smtClean="0">
              <a:solidFill>
                <a:srgbClr val="008000"/>
              </a:solidFill>
            </a:endParaRPr>
          </a:p>
          <a:p>
            <a:pPr>
              <a:buSzPct val="60000"/>
              <a:buFont typeface="Wingdings" charset="2"/>
              <a:buChar char="q"/>
            </a:pPr>
            <a:r>
              <a:rPr lang="it-IT" dirty="0" smtClean="0">
                <a:solidFill>
                  <a:srgbClr val="008000"/>
                </a:solidFill>
              </a:rPr>
              <a:t>M. Franzini,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E. Granaglia, M. Raitano, </a:t>
            </a:r>
            <a:r>
              <a:rPr lang="it-IT" i="1" dirty="0" smtClean="0">
                <a:solidFill>
                  <a:srgbClr val="008000"/>
                </a:solidFill>
              </a:rPr>
              <a:t>Dobbiamo preoccuparci dei ricchi? Le disuguaglianze estreme nel capitalismo contemporaneo, </a:t>
            </a:r>
            <a:r>
              <a:rPr lang="it-IT" dirty="0" smtClean="0">
                <a:solidFill>
                  <a:srgbClr val="008000"/>
                </a:solidFill>
              </a:rPr>
              <a:t>Il Mulino</a:t>
            </a:r>
            <a:r>
              <a:rPr lang="it-IT" smtClean="0">
                <a:solidFill>
                  <a:srgbClr val="008000"/>
                </a:solidFill>
              </a:rPr>
              <a:t>, 2014</a:t>
            </a:r>
          </a:p>
          <a:p>
            <a:pPr marL="0" indent="0">
              <a:buSzPct val="60000"/>
              <a:buNone/>
            </a:pPr>
            <a:endParaRPr lang="it-IT" dirty="0" smtClean="0">
              <a:solidFill>
                <a:srgbClr val="008000"/>
              </a:solidFill>
            </a:endParaRPr>
          </a:p>
          <a:p>
            <a:pPr>
              <a:buSzPct val="60000"/>
              <a:buFont typeface="Wingdings" charset="2"/>
              <a:buChar char="q"/>
            </a:pPr>
            <a:r>
              <a:rPr lang="it-IT" dirty="0" smtClean="0">
                <a:solidFill>
                  <a:srgbClr val="008000"/>
                </a:solidFill>
              </a:rPr>
              <a:t>M</a:t>
            </a:r>
            <a:r>
              <a:rPr lang="it-IT" dirty="0">
                <a:solidFill>
                  <a:srgbClr val="008000"/>
                </a:solidFill>
              </a:rPr>
              <a:t>. Franzini, M. Pianta, </a:t>
            </a:r>
            <a:r>
              <a:rPr lang="it-IT" i="1" dirty="0">
                <a:solidFill>
                  <a:srgbClr val="008000"/>
                </a:solidFill>
              </a:rPr>
              <a:t>Disuguaglianze. Capitale, lavoro e nuove oligarchie, </a:t>
            </a:r>
            <a:r>
              <a:rPr lang="it-IT" dirty="0">
                <a:solidFill>
                  <a:srgbClr val="008000"/>
                </a:solidFill>
              </a:rPr>
              <a:t> di prossima pubblicazione presso Laterza (</a:t>
            </a:r>
            <a:r>
              <a:rPr lang="it-IT" dirty="0" err="1">
                <a:solidFill>
                  <a:srgbClr val="008000"/>
                </a:solidFill>
              </a:rPr>
              <a:t>tr</a:t>
            </a:r>
            <a:r>
              <a:rPr lang="it-IT" dirty="0">
                <a:solidFill>
                  <a:srgbClr val="008000"/>
                </a:solidFill>
              </a:rPr>
              <a:t>. </a:t>
            </a:r>
            <a:r>
              <a:rPr lang="it-IT" dirty="0" err="1">
                <a:solidFill>
                  <a:srgbClr val="008000"/>
                </a:solidFill>
              </a:rPr>
              <a:t>It</a:t>
            </a:r>
            <a:r>
              <a:rPr lang="it-IT" dirty="0">
                <a:solidFill>
                  <a:srgbClr val="008000"/>
                </a:solidFill>
              </a:rPr>
              <a:t> di </a:t>
            </a:r>
            <a:r>
              <a:rPr lang="it-IT" i="1" dirty="0" err="1">
                <a:solidFill>
                  <a:srgbClr val="008000"/>
                </a:solidFill>
              </a:rPr>
              <a:t>Explaining</a:t>
            </a:r>
            <a:r>
              <a:rPr lang="it-IT" i="1" dirty="0">
                <a:solidFill>
                  <a:srgbClr val="008000"/>
                </a:solidFill>
              </a:rPr>
              <a:t> </a:t>
            </a:r>
            <a:r>
              <a:rPr lang="it-IT" i="1" dirty="0" err="1">
                <a:solidFill>
                  <a:srgbClr val="008000"/>
                </a:solidFill>
              </a:rPr>
              <a:t>inequality</a:t>
            </a:r>
            <a:r>
              <a:rPr lang="it-IT" i="1" dirty="0">
                <a:solidFill>
                  <a:srgbClr val="008000"/>
                </a:solidFill>
              </a:rPr>
              <a:t>, </a:t>
            </a:r>
            <a:r>
              <a:rPr lang="it-IT" dirty="0" err="1">
                <a:solidFill>
                  <a:srgbClr val="008000"/>
                </a:solidFill>
              </a:rPr>
              <a:t>Routledge</a:t>
            </a:r>
            <a:r>
              <a:rPr lang="it-IT" dirty="0">
                <a:solidFill>
                  <a:srgbClr val="008000"/>
                </a:solidFill>
              </a:rPr>
              <a:t> 2016)</a:t>
            </a:r>
          </a:p>
          <a:p>
            <a:pPr marL="0" indent="0">
              <a:buSzPct val="60000"/>
              <a:buNone/>
            </a:pPr>
            <a:endParaRPr lang="it-IT" dirty="0" smtClean="0">
              <a:solidFill>
                <a:srgbClr val="008000"/>
              </a:solidFill>
            </a:endParaRPr>
          </a:p>
          <a:p>
            <a:pPr>
              <a:buSzPct val="60000"/>
              <a:buFont typeface="Wingdings" charset="2"/>
              <a:buChar char="q"/>
            </a:pPr>
            <a:r>
              <a:rPr lang="it-IT" dirty="0" smtClean="0">
                <a:solidFill>
                  <a:srgbClr val="008000"/>
                </a:solidFill>
              </a:rPr>
              <a:t>…  e la rivista online </a:t>
            </a:r>
            <a:r>
              <a:rPr lang="it-IT" i="1" dirty="0" smtClean="0">
                <a:solidFill>
                  <a:srgbClr val="008000"/>
                </a:solidFill>
              </a:rPr>
              <a:t>Menabò di Etica e Economia</a:t>
            </a:r>
            <a:r>
              <a:rPr lang="it-IT" dirty="0" smtClean="0">
                <a:solidFill>
                  <a:srgbClr val="008000"/>
                </a:solidFill>
              </a:rPr>
              <a:t>, </a:t>
            </a:r>
            <a:r>
              <a:rPr lang="it-IT" dirty="0" smtClean="0">
                <a:solidFill>
                  <a:srgbClr val="008000"/>
                </a:solidFill>
                <a:hlinkClick r:id="rId2"/>
              </a:rPr>
              <a:t>www.eticaeconomia.it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</a:p>
          <a:p>
            <a:pPr>
              <a:buSzPct val="60000"/>
              <a:buFont typeface="Wingdings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59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29123"/>
            <a:ext cx="9115015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Povertà e disuguaglianza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988840"/>
            <a:ext cx="9007511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disuguaglianza si riferisce alle distanze di reddito  tra individui</a:t>
            </a:r>
          </a:p>
          <a:p>
            <a:r>
              <a:rPr lang="it-IT" dirty="0" smtClean="0"/>
              <a:t>La povertà è uno stato nel quale ci si trova se il reddito (o il consumo) è sotto una data soglia</a:t>
            </a:r>
          </a:p>
          <a:p>
            <a:r>
              <a:rPr lang="it-IT" dirty="0" smtClean="0"/>
              <a:t>Ci sono legami ma in astratto potremmo avere un mondo molto diseguale senza poveri… </a:t>
            </a:r>
          </a:p>
          <a:p>
            <a:r>
              <a:rPr lang="it-IT" dirty="0" smtClean="0"/>
              <a:t>e la povertà può ridursi mentre la disuguaglianza cresce (Cina)</a:t>
            </a:r>
          </a:p>
        </p:txBody>
      </p:sp>
    </p:spTree>
    <p:extLst>
      <p:ext uri="{BB962C8B-B14F-4D97-AF65-F5344CB8AC3E}">
        <p14:creationId xmlns:p14="http://schemas.microsoft.com/office/powerpoint/2010/main" val="209026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275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0000"/>
                </a:solidFill>
              </a:rPr>
              <a:t>La “catena” della disuguaglianza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FF0000"/>
                </a:solidFill>
                <a:cs typeface="+mn-cs"/>
              </a:rPr>
              <a:t>MERCATO DEL </a:t>
            </a:r>
            <a:r>
              <a:rPr lang="it-IT" dirty="0" err="1" smtClean="0">
                <a:solidFill>
                  <a:srgbClr val="FF0000"/>
                </a:solidFill>
                <a:cs typeface="+mn-cs"/>
              </a:rPr>
              <a:t>LAVORO</a:t>
            </a:r>
            <a:r>
              <a:rPr lang="it-IT" dirty="0" err="1" smtClean="0">
                <a:cs typeface="+mn-cs"/>
              </a:rPr>
              <a:t>:retribuzioni</a:t>
            </a:r>
            <a:r>
              <a:rPr lang="it-IT" dirty="0" smtClean="0">
                <a:cs typeface="+mn-cs"/>
              </a:rPr>
              <a:t> individuali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FF0000"/>
                </a:solidFill>
              </a:rPr>
              <a:t>TUTTI I MERCATI</a:t>
            </a:r>
            <a:r>
              <a:rPr lang="it-IT" dirty="0" smtClean="0">
                <a:cs typeface="+mn-cs"/>
              </a:rPr>
              <a:t>: </a:t>
            </a:r>
            <a:r>
              <a:rPr lang="it-IT" dirty="0" smtClean="0"/>
              <a:t>redditi familiari di mercato (resi individuali </a:t>
            </a:r>
            <a:r>
              <a:rPr lang="it-IT" dirty="0" smtClean="0">
                <a:cs typeface="+mn-cs"/>
              </a:rPr>
              <a:t>“equivalenti”)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FF0000"/>
                </a:solidFill>
                <a:cs typeface="+mn-cs"/>
              </a:rPr>
              <a:t>DOPO L’INTERVENTO DEL WELFARE STATE</a:t>
            </a:r>
            <a:r>
              <a:rPr lang="it-IT" dirty="0" smtClean="0">
                <a:cs typeface="+mn-cs"/>
              </a:rPr>
              <a:t>: </a:t>
            </a:r>
            <a:r>
              <a:rPr lang="it-IT" dirty="0" smtClean="0"/>
              <a:t>redditi familiari disponibili </a:t>
            </a:r>
            <a:r>
              <a:rPr lang="it-IT" dirty="0" smtClean="0">
                <a:cs typeface="+mn-cs"/>
              </a:rPr>
              <a:t>(resi individuali “equivalenti”)</a:t>
            </a:r>
          </a:p>
        </p:txBody>
      </p:sp>
    </p:spTree>
    <p:extLst>
      <p:ext uri="{BB962C8B-B14F-4D97-AF65-F5344CB8AC3E}">
        <p14:creationId xmlns:p14="http://schemas.microsoft.com/office/powerpoint/2010/main" val="50941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4177" y="2479538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Le tendenze della disuguaglianza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148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035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La disuguaglianza nei redditi (top 10%)</a:t>
            </a:r>
            <a:endParaRPr lang="it-IT" dirty="0"/>
          </a:p>
        </p:txBody>
      </p:sp>
      <p:graphicFrame>
        <p:nvGraphicFramePr>
          <p:cNvPr id="4" name="Graphique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8576099"/>
              </p:ext>
            </p:extLst>
          </p:nvPr>
        </p:nvGraphicFramePr>
        <p:xfrm>
          <a:off x="0" y="1172367"/>
          <a:ext cx="9144000" cy="556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122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ittà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ttà">
    <a:majorFont>
      <a:latin typeface="Georgia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华文新魏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ttà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ittà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ttà">
    <a:majorFont>
      <a:latin typeface="Georgia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华文新魏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ttà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2254</Words>
  <Application>Microsoft Macintosh PowerPoint</Application>
  <PresentationFormat>Presentazione su schermo (4:3)</PresentationFormat>
  <Paragraphs>301</Paragraphs>
  <Slides>52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Tema di Office</vt:lpstr>
      <vt:lpstr>Disuguaglianza e povertà</vt:lpstr>
      <vt:lpstr>Nozioni preliminari </vt:lpstr>
      <vt:lpstr>La disuguaglianza nei redditi:  diverse nozioni</vt:lpstr>
      <vt:lpstr>Disuguaglianza economica</vt:lpstr>
      <vt:lpstr>Come si misurano le disuguaglianze economiche</vt:lpstr>
      <vt:lpstr>Povertà e disuguaglianza</vt:lpstr>
      <vt:lpstr>La “catena” della disuguaglianza</vt:lpstr>
      <vt:lpstr>Le tendenze della disuguaglianza </vt:lpstr>
      <vt:lpstr>La disuguaglianza nei redditi (top 10%)</vt:lpstr>
      <vt:lpstr>La disuguaglianza nella ricchezza</vt:lpstr>
      <vt:lpstr>La disuguaglianza negli ultimi decenni </vt:lpstr>
      <vt:lpstr>Presentazione di PowerPoint</vt:lpstr>
      <vt:lpstr>Andamento dell’indice di Gini dei redditi disponibili e di mercato in alcuni paesi OCSE, 1985-2010</vt:lpstr>
      <vt:lpstr>La povertà</vt:lpstr>
      <vt:lpstr>Povertà relativa (Istat)</vt:lpstr>
      <vt:lpstr>Povertà assoluta (Istat)</vt:lpstr>
      <vt:lpstr>I poveri “assoluti”</vt:lpstr>
      <vt:lpstr>Popolazione a rischio di povertà (Eurostat)</vt:lpstr>
      <vt:lpstr>Presentazione di PowerPoint</vt:lpstr>
      <vt:lpstr>I super ricchi </vt:lpstr>
      <vt:lpstr>Commento</vt:lpstr>
      <vt:lpstr>Quota di reddito detenuta dall’1% più ricco</vt:lpstr>
      <vt:lpstr> Quote di reddito dell’ 1% più ricco,  1980-2007 </vt:lpstr>
      <vt:lpstr>Presentazione di PowerPoint</vt:lpstr>
      <vt:lpstr>Cause e meccanismi </vt:lpstr>
      <vt:lpstr>Spiegazione prevalente </vt:lpstr>
      <vt:lpstr>E’ vero che la disuguaglianza nel mercato del lavoro è molto cresciuta. Abbiamo fenomeni nuovi: working poor e working super-rich</vt:lpstr>
      <vt:lpstr>Lavoratori a rischio di povertà</vt:lpstr>
      <vt:lpstr>Sempre più redditi da lavoro tra i super ricchi La composizione del reddito del top 0,01%in Italia </vt:lpstr>
      <vt:lpstr>L’improvviso “merito” dei manager</vt:lpstr>
      <vt:lpstr>Presentazione di PowerPoint</vt:lpstr>
      <vt:lpstr>L’istruzione in media rende</vt:lpstr>
      <vt:lpstr>Ma la disuguaglianza a parità di istruzione è enorme </vt:lpstr>
      <vt:lpstr>Come si spiegano  le disuguaglianze a parità di istruzione?</vt:lpstr>
      <vt:lpstr>Il ruolo delle origini familiari</vt:lpstr>
      <vt:lpstr>Presentazione di PowerPoint</vt:lpstr>
      <vt:lpstr>BACKGROUND FAMILIARE E REDDITO DA LAVORO, A PARITA’ DI ISTRUZIONE I figli degli operai come termine di riferimento.  90% interval of confidence</vt:lpstr>
      <vt:lpstr>Il merito e le origini familiari</vt:lpstr>
      <vt:lpstr>L’influenza delle origini familiari</vt:lpstr>
      <vt:lpstr>COMMENTO</vt:lpstr>
      <vt:lpstr>Ragioni per contrastare la disuguaglianza</vt:lpstr>
      <vt:lpstr>Una tesi diffusa </vt:lpstr>
      <vt:lpstr>Crescita e disuguaglianza</vt:lpstr>
      <vt:lpstr>COMMENTO </vt:lpstr>
      <vt:lpstr>Inoltre, la disuguaglianza sembra correlata con vari altri mali sociali </vt:lpstr>
      <vt:lpstr>Corruzione e disuguaglianza</vt:lpstr>
      <vt:lpstr>Commento</vt:lpstr>
      <vt:lpstr>Le politiche: un rapido sguardo </vt:lpstr>
      <vt:lpstr>Le difficoltà a realizzare queste politiche</vt:lpstr>
      <vt:lpstr>Conclusioni </vt:lpstr>
      <vt:lpstr>GRAZIE </vt:lpstr>
      <vt:lpstr>Per approfondire…</vt:lpstr>
    </vt:vector>
  </TitlesOfParts>
  <Company>sapenza università di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Ricchi e poveri</dc:title>
  <dc:creator>maurizio franzini</dc:creator>
  <cp:lastModifiedBy>maurizio franzini</cp:lastModifiedBy>
  <cp:revision>433</cp:revision>
  <cp:lastPrinted>2011-02-08T18:19:17Z</cp:lastPrinted>
  <dcterms:created xsi:type="dcterms:W3CDTF">2015-06-26T07:55:59Z</dcterms:created>
  <dcterms:modified xsi:type="dcterms:W3CDTF">2016-02-28T20:40:44Z</dcterms:modified>
</cp:coreProperties>
</file>