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5" r:id="rId9"/>
    <p:sldId id="271" r:id="rId10"/>
    <p:sldId id="275" r:id="rId11"/>
    <p:sldId id="269" r:id="rId12"/>
    <p:sldId id="270" r:id="rId13"/>
    <p:sldId id="268" r:id="rId14"/>
    <p:sldId id="276" r:id="rId15"/>
    <p:sldId id="274" r:id="rId16"/>
    <p:sldId id="277" r:id="rId17"/>
    <p:sldId id="273" r:id="rId18"/>
  </p:sldIdLst>
  <p:sldSz cx="12192000" cy="6858000"/>
  <p:notesSz cx="6888163" cy="100203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9" d="100"/>
          <a:sy n="49" d="100"/>
        </p:scale>
        <p:origin x="-466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26542BD-F813-438C-87FF-409B7783D488}" type="datetimeFigureOut">
              <a:rPr lang="it-IT"/>
              <a:pPr>
                <a:defRPr/>
              </a:pPr>
              <a:t>22/12/2015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3237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3237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05ECA0-9BB0-4009-9EB2-75B1A8FA8F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24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D-PanelTitle-GrommetsCombine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14"/>
          <p:cNvCxnSpPr/>
          <p:nvPr/>
        </p:nvCxnSpPr>
        <p:spPr>
          <a:xfrm>
            <a:off x="2692400" y="3522663"/>
            <a:ext cx="68151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538" y="5037138"/>
            <a:ext cx="896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5283-1344-4A91-93B6-70205633A6FF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400" y="5037138"/>
            <a:ext cx="5214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675" y="5037138"/>
            <a:ext cx="55086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3039A-EDA2-44DA-9685-59D8600F6BD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ECBD-90ED-4CA3-9725-5A9795911E59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95A1-BB4C-4532-99F3-CA17E387E0B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395413" y="4140200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F6D2-5F99-4CEC-8CF4-81FACB7E2519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A266-E626-4DDD-AFD7-72176B8C8AE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862013" y="8794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599738" y="2827338"/>
            <a:ext cx="609600" cy="585787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cxnSp>
        <p:nvCxnSpPr>
          <p:cNvPr id="7" name="Straight Connector 18"/>
          <p:cNvCxnSpPr/>
          <p:nvPr/>
        </p:nvCxnSpPr>
        <p:spPr>
          <a:xfrm>
            <a:off x="1395413" y="4140200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65EF7-CCA2-4944-81CB-9308A91DE9C3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F4BAD-5990-475A-9E4C-D8D93C1BE76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29D9C-5811-4DCA-854B-7444375658BA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AB7D8-BB5C-457A-A942-4B00367A1CA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862013" y="8794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10599738" y="2598738"/>
            <a:ext cx="609600" cy="585787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cxnSp>
        <p:nvCxnSpPr>
          <p:cNvPr id="7" name="Straight Connector 25"/>
          <p:cNvCxnSpPr/>
          <p:nvPr/>
        </p:nvCxnSpPr>
        <p:spPr>
          <a:xfrm>
            <a:off x="1395413" y="3429000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B5DD-C54A-4361-B036-95C1D866BD00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5C80-316D-4363-A7AD-18A66319A55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/>
          <p:cNvCxnSpPr/>
          <p:nvPr/>
        </p:nvCxnSpPr>
        <p:spPr>
          <a:xfrm>
            <a:off x="1395413" y="3429000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0C1A6-8352-4134-9124-268DA8C7EE7B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C03E-97D1-4C01-9DE1-59E0FA1C20D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0C1F-C259-4895-B4A3-E3961F5FCFD2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5A8B-6F65-4462-9EE1-52C23652068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886460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B8F7C-C7A7-40D8-9A9D-E7AC794B3C7C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B0B7-79F8-4810-B324-8689DDB0A6E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E056-447D-47A5-8FB1-ECF900142E47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1792C-FB5C-4A2F-8CAF-023C997A2AE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>
            <a:off x="2012950" y="3709988"/>
            <a:ext cx="81629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5775-676F-4611-AD71-A24A31A6AF25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64039-6659-43A9-8375-147F59ED4B3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9A11-C244-4B8A-91AB-CC02E13B3944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64CD-7A71-4012-8F1A-CDFD5616C65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7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135CA-6E76-453B-B6D5-4725D6EB2EE0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13CE-1159-44B0-B223-510A402C61E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3"/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9FB5-445F-446F-A5C8-0D6A04FF4311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35D8-8892-4829-96F6-76D1036A8FE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14BD-2FA7-42EE-926F-FDBE2E2A03EC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6562E-5C4D-4A7A-9F4B-6F54A88392B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5"/>
          <p:cNvCxnSpPr/>
          <p:nvPr/>
        </p:nvCxnSpPr>
        <p:spPr>
          <a:xfrm>
            <a:off x="1395413" y="2913063"/>
            <a:ext cx="35147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9E87E-A532-4EFD-BE2E-4731B6518F5A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E037E-5BFD-4CF0-A7F3-598833F99F2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FE352-A91C-4238-B729-CAD72BB7347D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1414-4D66-4A0E-B4F2-34D1202AC3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D-PanelContent-GrommetsCombined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982663"/>
            <a:ext cx="960120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95400" y="2557463"/>
            <a:ext cx="96012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275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5CFD3A6-99B6-47C8-A8C8-180D18D02AF7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5969000"/>
            <a:ext cx="7305675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675" y="5969000"/>
            <a:ext cx="542925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6FFC5842-D6ED-4AE4-BFC1-94D01610237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65" r:id="rId7"/>
    <p:sldLayoutId id="2147483672" r:id="rId8"/>
    <p:sldLayoutId id="2147483664" r:id="rId9"/>
    <p:sldLayoutId id="2147483663" r:id="rId10"/>
    <p:sldLayoutId id="2147483673" r:id="rId11"/>
    <p:sldLayoutId id="2147483674" r:id="rId12"/>
    <p:sldLayoutId id="2147483662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Garamond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Garamond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Garamond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Garamond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oquasimod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fvg.it/wordpres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mpetenzesecondociclousrfvg.jimdo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ctrTitle"/>
          </p:nvPr>
        </p:nvSpPr>
        <p:spPr>
          <a:xfrm>
            <a:off x="2330450" y="1725613"/>
            <a:ext cx="7612063" cy="1660525"/>
          </a:xfrm>
        </p:spPr>
        <p:txBody>
          <a:bodyPr/>
          <a:lstStyle/>
          <a:p>
            <a:r>
              <a:rPr lang="it-IT" sz="3200" smtClean="0">
                <a:ln>
                  <a:noFill/>
                </a:ln>
              </a:rPr>
              <a:t>Esempi di percorsi alternanza scuola lavoro</a:t>
            </a:r>
            <a:br>
              <a:rPr lang="it-IT" sz="3200" smtClean="0">
                <a:ln>
                  <a:noFill/>
                </a:ln>
              </a:rPr>
            </a:br>
            <a:r>
              <a:rPr lang="it-IT" sz="3600" smtClean="0">
                <a:ln>
                  <a:noFill/>
                </a:ln>
              </a:rPr>
              <a:t> Liceo Carducci Dante Trieste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79713" y="4005263"/>
            <a:ext cx="6713537" cy="1423987"/>
          </a:xfrm>
        </p:spPr>
        <p:txBody>
          <a:bodyPr rtlCol="0">
            <a:normAutofit fontScale="85000" lnSpcReduction="20000"/>
          </a:bodyPr>
          <a:lstStyle/>
          <a:p>
            <a:pPr fontAlgn="auto">
              <a:buFont typeface="Arial"/>
              <a:buNone/>
              <a:defRPr/>
            </a:pPr>
            <a:r>
              <a:rPr lang="it-IT" b="1" i="1" dirty="0" smtClean="0"/>
              <a:t>Seminario Nazionale</a:t>
            </a:r>
          </a:p>
          <a:p>
            <a:pPr fontAlgn="auto">
              <a:buFont typeface="Arial"/>
              <a:buNone/>
              <a:defRPr/>
            </a:pPr>
            <a:r>
              <a:rPr lang="it-IT" b="1" i="1" dirty="0" smtClean="0"/>
              <a:t>L’alternanza </a:t>
            </a:r>
            <a:r>
              <a:rPr lang="it-IT" b="1" i="1" dirty="0"/>
              <a:t>scuola lavoro nei licei</a:t>
            </a:r>
            <a:r>
              <a:rPr lang="it-IT" b="1" i="1" dirty="0" smtClean="0"/>
              <a:t>. </a:t>
            </a:r>
          </a:p>
          <a:p>
            <a:pPr fontAlgn="auto">
              <a:buFont typeface="Arial"/>
              <a:buNone/>
              <a:defRPr/>
            </a:pPr>
            <a:r>
              <a:rPr lang="it-IT" b="1" i="1" dirty="0" smtClean="0"/>
              <a:t>Opportunità</a:t>
            </a:r>
            <a:r>
              <a:rPr lang="it-IT" b="1" i="1" dirty="0"/>
              <a:t>, esempi e proposte operative per i percorsi liceali</a:t>
            </a:r>
            <a:endParaRPr lang="it-IT" dirty="0" smtClean="0"/>
          </a:p>
          <a:p>
            <a:pPr fontAlgn="auto">
              <a:buFont typeface="Arial"/>
              <a:buNone/>
              <a:defRPr/>
            </a:pPr>
            <a:r>
              <a:rPr lang="it-IT" dirty="0" smtClean="0"/>
              <a:t>Roma, 1 dicembre 2015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Nel Consiglio di classe</a:t>
            </a:r>
          </a:p>
        </p:txBody>
      </p:sp>
      <p:sp>
        <p:nvSpPr>
          <p:cNvPr id="29698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Consapevolezza dell’utilizzo dell’Alternanza scuola lavoro come metodologia didattica nella progettazione, nel percorso e nella valutazione</a:t>
            </a:r>
          </a:p>
          <a:p>
            <a:r>
              <a:rPr lang="it-IT" smtClean="0"/>
              <a:t>Indicazioni precise per la calendarizzazione delle singole azioni, curricolari ed extracurricolari </a:t>
            </a:r>
          </a:p>
          <a:p>
            <a:r>
              <a:rPr lang="it-IT" smtClean="0"/>
              <a:t>Riscontro della partecipazione attiva degli studenti (diario di bordo, libretto di registrazione presenze, monitoraggio)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Piano di Istituto con 17 progetti formativi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1295400" y="2557463"/>
          <a:ext cx="9793288" cy="353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437"/>
                <a:gridCol w="3264437"/>
                <a:gridCol w="3264437"/>
              </a:tblGrid>
              <a:tr h="58904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INDIRIZZO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TITOLO PROGETTO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STRUTTURA IN CONVENZIONE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SCIENZE UMANE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DIDATTICA PER INFANZIA (4 PROGETTI)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IC DELLA PROVINCIA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SPORT PER TUTTI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ASSOCIAZIONE</a:t>
                      </a:r>
                      <a:r>
                        <a:rPr lang="it-IT" sz="1600" baseline="0" dirty="0" smtClean="0"/>
                        <a:t> CALICANTO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AL MUSEO!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IMMAGINARIO SCIENTIFICO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AL MUSEO!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MUSEO CIVICO DI STORIA NATURALE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NELLA</a:t>
                      </a:r>
                      <a:r>
                        <a:rPr lang="it-IT" sz="1600" baseline="0" dirty="0" smtClean="0"/>
                        <a:t> STORIA DELLA CITTA’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ARCHIVIO DI STATO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Piano di Istituto con 17 progetti formativi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1295400" y="2557463"/>
          <a:ext cx="9793288" cy="376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437"/>
                <a:gridCol w="3264437"/>
                <a:gridCol w="3264437"/>
              </a:tblGrid>
              <a:tr h="58904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INDIRIZZO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TITOLO PROGETTO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STRUTTURA IN CONVENZIONE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ECONOMICO SOCIALE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ALIMENTAZIONE E IMPRENDITORIALITA’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1" dirty="0" smtClean="0"/>
                        <a:t>ET</a:t>
                      </a:r>
                      <a:r>
                        <a:rPr lang="it-IT" sz="1600" i="1" baseline="0" dirty="0" smtClean="0"/>
                        <a:t> LAB </a:t>
                      </a:r>
                      <a:r>
                        <a:rPr lang="it-IT" sz="1600" baseline="0" dirty="0" smtClean="0"/>
                        <a:t>IN SCIENCE PARK AREA DI RICERCA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L’INSERIMENTO LAVORATIVO MIRATO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SIIL –SERVIZIO INSERIMENTO </a:t>
                      </a:r>
                      <a:r>
                        <a:rPr lang="it-IT" sz="1600" baseline="0" dirty="0" smtClean="0"/>
                        <a:t>LAVORATIVO: COMUNE DI TRIESTE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CONTRASTARE IL DISAGIO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COMUNITA’ SAN MARTINO AL CAMPO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aseline="0" dirty="0" smtClean="0"/>
                        <a:t>ACCOGLIENZA E INTEGRAZIONE AI</a:t>
                      </a:r>
                      <a:r>
                        <a:rPr lang="it-IT" sz="1600" dirty="0" smtClean="0"/>
                        <a:t> RIFUGIATI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ICS: CONSORZIO ITALIANO DI SOLIDARIETA’</a:t>
                      </a:r>
                      <a:endParaRPr lang="it-IT" sz="1600" dirty="0"/>
                    </a:p>
                  </a:txBody>
                  <a:tcPr/>
                </a:tc>
              </a:tr>
              <a:tr h="58904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6"/>
          <p:cNvSpPr>
            <a:spLocks noGrp="1"/>
          </p:cNvSpPr>
          <p:nvPr>
            <p:ph type="title"/>
          </p:nvPr>
        </p:nvSpPr>
        <p:spPr>
          <a:xfrm>
            <a:off x="1584325" y="982663"/>
            <a:ext cx="9312275" cy="1347787"/>
          </a:xfrm>
        </p:spPr>
        <p:txBody>
          <a:bodyPr/>
          <a:lstStyle/>
          <a:p>
            <a:r>
              <a:rPr lang="it-IT" smtClean="0">
                <a:ln>
                  <a:noFill/>
                </a:ln>
              </a:rPr>
              <a:t>Piano di Istituto con 17 progetti formativi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1584325" y="2498725"/>
          <a:ext cx="9504363" cy="3678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203"/>
                <a:gridCol w="3168203"/>
                <a:gridCol w="3168203"/>
              </a:tblGrid>
              <a:tr h="593048">
                <a:tc>
                  <a:txBody>
                    <a:bodyPr/>
                    <a:lstStyle/>
                    <a:p>
                      <a:r>
                        <a:rPr lang="it-IT" dirty="0" smtClean="0"/>
                        <a:t>INDIRIZZO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TITOLO PROGETTO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STRUTTURA IN CONVENZIONE</a:t>
                      </a:r>
                      <a:endParaRPr lang="it-IT" dirty="0"/>
                    </a:p>
                  </a:txBody>
                  <a:tcPr/>
                </a:tc>
              </a:tr>
              <a:tr h="593048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CLASSICO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CONOSCERE IL MIO AMBIENTE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WWF</a:t>
                      </a:r>
                      <a:r>
                        <a:rPr lang="it-IT" sz="1600" baseline="0" dirty="0" smtClean="0"/>
                        <a:t> SEZIONE TRIESTE</a:t>
                      </a:r>
                      <a:endParaRPr lang="it-IT" sz="1600" dirty="0"/>
                    </a:p>
                  </a:txBody>
                  <a:tcPr/>
                </a:tc>
              </a:tr>
              <a:tr h="54423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MUSICALE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AL MUSEO!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MUSEO</a:t>
                      </a:r>
                      <a:r>
                        <a:rPr lang="it-IT" sz="1600" baseline="0" dirty="0" smtClean="0"/>
                        <a:t> TEATRALE SCHMIDL</a:t>
                      </a:r>
                      <a:endParaRPr lang="it-IT" sz="1600" dirty="0"/>
                    </a:p>
                  </a:txBody>
                  <a:tcPr/>
                </a:tc>
              </a:tr>
              <a:tr h="593048"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SUONARE IN ORCHESTRA (FIATI E ARCHI)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ORCHESTRA CIVICA G.VERDI TRIESTE</a:t>
                      </a:r>
                      <a:endParaRPr lang="it-IT" sz="1600" dirty="0"/>
                    </a:p>
                  </a:txBody>
                  <a:tcPr/>
                </a:tc>
              </a:tr>
              <a:tr h="71542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DIDATTICA</a:t>
                      </a:r>
                      <a:r>
                        <a:rPr lang="it-IT" sz="1600" baseline="0" dirty="0" smtClean="0"/>
                        <a:t> DELLO STRUMENTO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ASSOCIAZIONE MUSICALE ARS NOVA</a:t>
                      </a:r>
                      <a:endParaRPr lang="it-IT" sz="1600" dirty="0"/>
                    </a:p>
                  </a:txBody>
                  <a:tcPr/>
                </a:tc>
              </a:tr>
              <a:tr h="593048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</a:t>
                      </a:r>
                      <a:r>
                        <a:rPr lang="it-IT" sz="1600" baseline="0" dirty="0" smtClean="0"/>
                        <a:t> TEATRO!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TEATRO LIRICO COMUNALE G. VERDI TRIESTE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Ambiti di azione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295400" y="2511425"/>
          <a:ext cx="9767888" cy="333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97"/>
                <a:gridCol w="7830355"/>
              </a:tblGrid>
              <a:tr h="375082">
                <a:tc>
                  <a:txBody>
                    <a:bodyPr/>
                    <a:lstStyle/>
                    <a:p>
                      <a:r>
                        <a:rPr lang="it-IT" dirty="0" smtClean="0"/>
                        <a:t>INDIRIZZO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AMBITO OPERATIVO</a:t>
                      </a:r>
                      <a:endParaRPr lang="it-IT" dirty="0"/>
                    </a:p>
                  </a:txBody>
                  <a:tcPr/>
                </a:tc>
              </a:tr>
              <a:tr h="647402">
                <a:tc>
                  <a:txBody>
                    <a:bodyPr/>
                    <a:lstStyle/>
                    <a:p>
                      <a:r>
                        <a:rPr lang="it-IT" dirty="0" smtClean="0"/>
                        <a:t>Scienze umane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Educazione, pratica didattica, pratiche inclusive, conservazione, divulgazione</a:t>
                      </a:r>
                      <a:endParaRPr lang="it-IT" dirty="0"/>
                    </a:p>
                  </a:txBody>
                  <a:tcPr/>
                </a:tc>
              </a:tr>
              <a:tr h="844952">
                <a:tc>
                  <a:txBody>
                    <a:bodyPr/>
                    <a:lstStyle/>
                    <a:p>
                      <a:r>
                        <a:rPr lang="it-IT" dirty="0" smtClean="0"/>
                        <a:t>Economico sociale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Organizzazione dei servizi, pratiche imprenditoriali, cittadinanza attiva, divulgazione, politiche sociali, pratiche inclusive</a:t>
                      </a:r>
                      <a:endParaRPr lang="it-IT" dirty="0"/>
                    </a:p>
                  </a:txBody>
                  <a:tcPr/>
                </a:tc>
              </a:tr>
              <a:tr h="540913">
                <a:tc>
                  <a:txBody>
                    <a:bodyPr/>
                    <a:lstStyle/>
                    <a:p>
                      <a:r>
                        <a:rPr lang="it-IT" dirty="0" smtClean="0"/>
                        <a:t>Classico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Ricerca, conservazione, divulgazione, promozione scientifica</a:t>
                      </a:r>
                      <a:endParaRPr lang="it-IT" dirty="0"/>
                    </a:p>
                  </a:txBody>
                  <a:tcPr/>
                </a:tc>
              </a:tr>
              <a:tr h="924860">
                <a:tc>
                  <a:txBody>
                    <a:bodyPr/>
                    <a:lstStyle/>
                    <a:p>
                      <a:r>
                        <a:rPr lang="it-IT" dirty="0" smtClean="0"/>
                        <a:t>Musicale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Promozione della musica, pratica orchestrale, pratica didattica, organizzazione e</a:t>
                      </a:r>
                      <a:r>
                        <a:rPr lang="it-IT" baseline="0" dirty="0" smtClean="0"/>
                        <a:t> gestione evento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smtClean="0">
                <a:ln>
                  <a:noFill/>
                </a:ln>
              </a:rPr>
              <a:t>Linee guida adottate nella progettazione										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>
          <a:xfrm>
            <a:off x="1409700" y="2579688"/>
            <a:ext cx="9601200" cy="3317875"/>
          </a:xfrm>
        </p:spPr>
        <p:txBody>
          <a:bodyPr/>
          <a:lstStyle/>
          <a:p>
            <a:pPr marL="0" indent="0"/>
            <a:r>
              <a:rPr lang="it-IT" sz="2000" smtClean="0"/>
              <a:t>Assicurare trasparenza e informazione sulle singole fasi della progettazione ad ogni livello per superare perplessità e sfiducia dei docenti, cattiva informazione di studenti e famiglie</a:t>
            </a:r>
          </a:p>
          <a:p>
            <a:pPr marL="0" indent="0"/>
            <a:r>
              <a:rPr lang="it-IT" sz="2000" smtClean="0"/>
              <a:t>Seguire da vicino le azioni, sostenendo con promemoria, circolari, istruzioni operative le novità che possono disorientare anche il docente tutor formato alla prima esperienza</a:t>
            </a:r>
          </a:p>
          <a:p>
            <a:pPr marL="0" indent="0"/>
            <a:r>
              <a:rPr lang="it-IT" sz="2000" smtClean="0"/>
              <a:t>Chiarire con le strutture ospitanti, per prevenire fraintendimenti basati su abitudini pregresse o scarsa conoscenza della scuola di oggi, le finalità di una sinergia che ha al centro lo studente</a:t>
            </a:r>
            <a:endParaRPr lang="it-IT" sz="17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4000" smtClean="0">
                <a:ln>
                  <a:noFill/>
                </a:ln>
              </a:rPr>
              <a:t>Linee guida adottate nella valutazione							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it-IT" smtClean="0"/>
              <a:t>Dedicare ogni attenzione ai momenti collegiali di valutazione</a:t>
            </a:r>
          </a:p>
          <a:p>
            <a:r>
              <a:rPr lang="it-IT" smtClean="0"/>
              <a:t>Superare le difficoltà nella trasposizione delle competenze trasversali in valutazione curricolare con una puntuale definizione di cosa si andrà a valutare sin dalla stesura del progetto formativo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6"/>
          <p:cNvSpPr>
            <a:spLocks noGrp="1"/>
          </p:cNvSpPr>
          <p:nvPr>
            <p:ph type="ctrTitle"/>
          </p:nvPr>
        </p:nvSpPr>
        <p:spPr>
          <a:xfrm>
            <a:off x="2692400" y="1871663"/>
            <a:ext cx="6815138" cy="1514475"/>
          </a:xfrm>
        </p:spPr>
        <p:txBody>
          <a:bodyPr/>
          <a:lstStyle/>
          <a:p>
            <a:r>
              <a:rPr lang="it-IT" smtClean="0">
                <a:ln>
                  <a:noFill/>
                </a:ln>
              </a:rPr>
              <a:t>Grazie per l’attenzione e buon lavoro a tutti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692400" y="3657600"/>
            <a:ext cx="6815138" cy="1320800"/>
          </a:xfrm>
        </p:spPr>
        <p:txBody>
          <a:bodyPr rtlCol="0">
            <a:normAutofit lnSpcReduction="10000"/>
          </a:bodyPr>
          <a:lstStyle/>
          <a:p>
            <a:pPr fontAlgn="auto">
              <a:buFont typeface="Arial"/>
              <a:buNone/>
              <a:defRPr/>
            </a:pPr>
            <a:r>
              <a:rPr lang="it-IT" dirty="0" smtClean="0"/>
              <a:t>Oliva Quasimodo</a:t>
            </a:r>
          </a:p>
          <a:p>
            <a:pPr fontAlgn="auto">
              <a:buFont typeface="Arial"/>
              <a:buNone/>
              <a:defRPr/>
            </a:pPr>
            <a:r>
              <a:rPr lang="it-IT" dirty="0" smtClean="0"/>
              <a:t>Dirigente Scolastico Liceo Carducci Dante Trieste</a:t>
            </a:r>
          </a:p>
          <a:p>
            <a:pPr fontAlgn="auto">
              <a:buFont typeface="Arial"/>
              <a:buNone/>
              <a:defRPr/>
            </a:pPr>
            <a:r>
              <a:rPr lang="it-IT" dirty="0" smtClean="0">
                <a:hlinkClick r:id="rId2"/>
              </a:rPr>
              <a:t>oquasimodo@gmail.com</a:t>
            </a:r>
            <a:r>
              <a:rPr lang="it-IT" dirty="0" smtClean="0"/>
              <a:t>; tsis00400d@istruzion.it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La scuola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Liceo delle Scienze Umane </a:t>
            </a:r>
          </a:p>
          <a:p>
            <a:r>
              <a:rPr lang="it-IT" smtClean="0"/>
              <a:t>Liceo Economico Sociale</a:t>
            </a:r>
          </a:p>
          <a:p>
            <a:r>
              <a:rPr lang="it-IT" smtClean="0"/>
              <a:t>Liceo musicale</a:t>
            </a:r>
          </a:p>
          <a:p>
            <a:r>
              <a:rPr lang="it-IT" smtClean="0"/>
              <a:t>Liceo Classico</a:t>
            </a:r>
          </a:p>
          <a:p>
            <a:r>
              <a:rPr lang="it-IT" smtClean="0"/>
              <a:t>Liceo Linguistico</a:t>
            </a:r>
          </a:p>
          <a:p>
            <a:r>
              <a:rPr lang="it-IT" smtClean="0"/>
              <a:t>In totale 970 studenti, classi terze 180 studenti in otto classi</a:t>
            </a:r>
          </a:p>
          <a:p>
            <a:endParaRPr lang="it-IT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I protagonisti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98575" y="2560638"/>
            <a:ext cx="4718050" cy="3309937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buFont typeface="Arial"/>
              <a:buNone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DOCENTI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Formazione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Didattica per competenze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Diverso organigramma di supporto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Flessibilità organizzativa nella programmazione di classe</a:t>
            </a:r>
          </a:p>
          <a:p>
            <a:pPr marL="0" indent="0" fontAlgn="auto">
              <a:buFont typeface="Arial"/>
              <a:buNone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STUDENTI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Informazione e motivazione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Coinvolgimento</a:t>
            </a:r>
          </a:p>
          <a:p>
            <a:pPr fontAlgn="auto">
              <a:buFont typeface="Arial"/>
              <a:buChar char="•"/>
              <a:defRPr/>
            </a:pP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81725" y="2560638"/>
            <a:ext cx="4718050" cy="3309937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buFont typeface="Arial"/>
              <a:buNone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FAMIGLIE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Informazione capillare e chiara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Disponibilità del docente referente ad incontri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buFont typeface="Arial"/>
              <a:buNone/>
              <a:defRPr/>
            </a:pPr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buFont typeface="Arial"/>
              <a:buNone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TERRITORIO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Informazione per alleanze nuove</a:t>
            </a:r>
          </a:p>
          <a:p>
            <a:pPr fontAlgn="auto">
              <a:buFont typeface="Arial"/>
              <a:buChar char="•"/>
              <a:defRPr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Ricerca di nuove alleanze</a:t>
            </a:r>
          </a:p>
          <a:p>
            <a:pPr fontAlgn="auto">
              <a:buFont typeface="Arial"/>
              <a:buChar char="•"/>
              <a:defRPr/>
            </a:pP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Docenti: la formazione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200" smtClean="0"/>
              <a:t>Dalle esperienza di stage in area di progetto all’alternanza scuola lavoro</a:t>
            </a:r>
          </a:p>
          <a:p>
            <a:pPr>
              <a:lnSpc>
                <a:spcPct val="90000"/>
              </a:lnSpc>
            </a:pPr>
            <a:r>
              <a:rPr lang="it-IT" sz="2200" smtClean="0"/>
              <a:t>Esigenza di formazione </a:t>
            </a:r>
          </a:p>
          <a:p>
            <a:pPr>
              <a:lnSpc>
                <a:spcPct val="90000"/>
              </a:lnSpc>
            </a:pPr>
            <a:r>
              <a:rPr lang="it-IT" sz="2200" smtClean="0"/>
              <a:t>2013/14: corso formazione regionale (D.D. 44 del 19/11/2013) per istituti tecnici, professionali, licei (</a:t>
            </a:r>
            <a:r>
              <a:rPr lang="it-IT" sz="2200" smtClean="0">
                <a:hlinkClick r:id="rId2"/>
              </a:rPr>
              <a:t>sito</a:t>
            </a:r>
            <a:r>
              <a:rPr lang="it-IT" sz="2200" smtClean="0"/>
              <a:t>): 80 docenti tutor formati; focus parte normativa e modulistica</a:t>
            </a:r>
          </a:p>
          <a:p>
            <a:pPr>
              <a:lnSpc>
                <a:spcPct val="90000"/>
              </a:lnSpc>
            </a:pPr>
            <a:r>
              <a:rPr lang="it-IT" sz="2200" smtClean="0"/>
              <a:t>2014/15: ripresentazione (D.D. 832 del 2/11/2014) stessa struttura corso formazione: 360 partecipanti; focus valutazione e certificazione competenze</a:t>
            </a:r>
          </a:p>
          <a:p>
            <a:pPr>
              <a:lnSpc>
                <a:spcPct val="90000"/>
              </a:lnSpc>
            </a:pPr>
            <a:r>
              <a:rPr lang="it-IT" sz="2200" smtClean="0"/>
              <a:t>Al liceo Carducci Dante docenti formati 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Docenti: la didattica per competenze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smtClean="0"/>
              <a:t>USR FVG: progetto di formazione e ricerca per la didattica per competenze </a:t>
            </a:r>
            <a:r>
              <a:rPr lang="it-IT" sz="2000" smtClean="0">
                <a:hlinkClick r:id="rId2"/>
              </a:rPr>
              <a:t>(sito</a:t>
            </a:r>
            <a:r>
              <a:rPr lang="it-IT" sz="2000" smtClean="0"/>
              <a:t>)dal 2010</a:t>
            </a:r>
          </a:p>
          <a:p>
            <a:pPr>
              <a:lnSpc>
                <a:spcPct val="90000"/>
              </a:lnSpc>
            </a:pPr>
            <a:r>
              <a:rPr lang="it-IT" sz="2000" smtClean="0"/>
              <a:t>Liceo Carducci Dante è istituto capofila per azioni progetto Competenze 4 e Competenze 5: </a:t>
            </a:r>
            <a:r>
              <a:rPr lang="it-IT" sz="2000" b="1" i="1" smtClean="0"/>
              <a:t>Progettazioni di dipartimento; Strumenti per la valutazione e la certificazione delle competenze </a:t>
            </a:r>
          </a:p>
          <a:p>
            <a:pPr>
              <a:lnSpc>
                <a:spcPct val="90000"/>
              </a:lnSpc>
            </a:pPr>
            <a:r>
              <a:rPr lang="it-IT" sz="2000" smtClean="0"/>
              <a:t>2014/15: riorganizzazione Dipartimenti per assi culturali, prove ingresso per assi, prove di uscita primo biennio per assi</a:t>
            </a:r>
          </a:p>
          <a:p>
            <a:pPr>
              <a:lnSpc>
                <a:spcPct val="90000"/>
              </a:lnSpc>
            </a:pPr>
            <a:r>
              <a:rPr lang="it-IT" sz="2000" smtClean="0"/>
              <a:t>Grande supporto dall’esperienza del Liceo Musicale che, per la peculiarità delle materie di indirizzo, pone al primo posto il saper fare, e trasferisce questa visione della didattica a tutte le altre discipline favorendo il raggiungimento di un traguardo di competenze.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Docenti: figure di supporto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smtClean="0"/>
              <a:t>Referente di Istituto per l’Alternanza Scuola Lavoro</a:t>
            </a:r>
          </a:p>
          <a:p>
            <a:pPr>
              <a:lnSpc>
                <a:spcPct val="90000"/>
              </a:lnSpc>
            </a:pPr>
            <a:r>
              <a:rPr lang="it-IT" sz="2000" smtClean="0"/>
              <a:t>Gruppo di progetto (coordinatori e docenti tutor)</a:t>
            </a:r>
          </a:p>
          <a:p>
            <a:pPr>
              <a:lnSpc>
                <a:spcPct val="90000"/>
              </a:lnSpc>
            </a:pPr>
            <a:r>
              <a:rPr lang="it-IT" sz="2000" smtClean="0"/>
              <a:t>Coinvolgimento del Collegio Docenti per la definizione di tempi curricolari comuni per attività in strutture e di spazi condivisi (settimana a classi aperte come modalità di recupero e approfondimento)</a:t>
            </a:r>
          </a:p>
          <a:p>
            <a:pPr>
              <a:lnSpc>
                <a:spcPct val="90000"/>
              </a:lnSpc>
            </a:pPr>
            <a:r>
              <a:rPr lang="it-IT" sz="2000" smtClean="0"/>
              <a:t>Riunioni in varie formazioni: in seduta  plenaria, per indirizzo, per classe, per gruppo</a:t>
            </a:r>
          </a:p>
          <a:p>
            <a:pPr>
              <a:lnSpc>
                <a:spcPct val="90000"/>
              </a:lnSpc>
            </a:pPr>
            <a:r>
              <a:rPr lang="it-IT" sz="2000" smtClean="0"/>
              <a:t>Preparazione dei lavori e dei materiali per il Consiglio di classe</a:t>
            </a:r>
          </a:p>
          <a:p>
            <a:pPr>
              <a:lnSpc>
                <a:spcPct val="90000"/>
              </a:lnSpc>
            </a:pPr>
            <a:r>
              <a:rPr lang="it-IT" sz="2000" smtClean="0"/>
              <a:t>Per gli alunni diversamente abili,  riunioni con il coinvolgimento anche del docente di sostegno e della figura strumentale per l’inclusione per  inserirli, in linea con il PEI, nei progetti di classe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Studenti e famiglie</a:t>
            </a:r>
          </a:p>
        </p:txBody>
      </p:sp>
      <p:sp>
        <p:nvSpPr>
          <p:cNvPr id="26626" name="Segnaposto testo 3"/>
          <p:cNvSpPr>
            <a:spLocks noGrp="1"/>
          </p:cNvSpPr>
          <p:nvPr>
            <p:ph type="body" idx="1"/>
          </p:nvPr>
        </p:nvSpPr>
        <p:spPr>
          <a:xfrm>
            <a:off x="1295400" y="2659063"/>
            <a:ext cx="4718050" cy="576262"/>
          </a:xfrm>
        </p:spPr>
        <p:txBody>
          <a:bodyPr/>
          <a:lstStyle/>
          <a:p>
            <a:r>
              <a:rPr lang="it-IT" smtClean="0"/>
              <a:t>STUDENTI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295400" y="3243263"/>
            <a:ext cx="4718050" cy="2632075"/>
          </a:xfrm>
        </p:spPr>
        <p:txBody>
          <a:bodyPr/>
          <a:lstStyle/>
          <a:p>
            <a:pPr>
              <a:lnSpc>
                <a:spcPct val="90000"/>
              </a:lnSpc>
              <a:buFont typeface="Symbol" pitchFamily="18" charset="2"/>
              <a:buChar char=""/>
            </a:pPr>
            <a:r>
              <a:rPr lang="it-IT" sz="2000" smtClean="0"/>
              <a:t>Informazione su obiettivi e modalità da parte del coordinatore di classe</a:t>
            </a:r>
          </a:p>
          <a:p>
            <a:pPr>
              <a:lnSpc>
                <a:spcPct val="90000"/>
              </a:lnSpc>
              <a:buFont typeface="Symbol" pitchFamily="18" charset="2"/>
              <a:buChar char=""/>
            </a:pPr>
            <a:r>
              <a:rPr lang="it-IT" sz="2000" smtClean="0"/>
              <a:t>Scheda motivazionale sottoposta allo studente per rilevare punti di forza/debolezza e interessi personali</a:t>
            </a:r>
          </a:p>
          <a:p>
            <a:pPr>
              <a:lnSpc>
                <a:spcPct val="90000"/>
              </a:lnSpc>
              <a:buFont typeface="Symbol" pitchFamily="18" charset="2"/>
              <a:buChar char=""/>
            </a:pPr>
            <a:r>
              <a:rPr lang="it-IT" sz="2000" smtClean="0"/>
              <a:t>Intervento DS in Assemblea degli Studenti </a:t>
            </a:r>
            <a:endParaRPr lang="it-IT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it-IT" smtClean="0"/>
              <a:t> </a:t>
            </a:r>
          </a:p>
        </p:txBody>
      </p:sp>
      <p:sp>
        <p:nvSpPr>
          <p:cNvPr id="26628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80138" y="2659063"/>
            <a:ext cx="4718050" cy="576262"/>
          </a:xfrm>
        </p:spPr>
        <p:txBody>
          <a:bodyPr/>
          <a:lstStyle/>
          <a:p>
            <a:r>
              <a:rPr lang="it-IT" smtClean="0"/>
              <a:t>FAMIGLIE</a:t>
            </a:r>
          </a:p>
        </p:txBody>
      </p:sp>
      <p:sp>
        <p:nvSpPr>
          <p:cNvPr id="26629" name="Segnaposto contenuto 5"/>
          <p:cNvSpPr>
            <a:spLocks noGrp="1"/>
          </p:cNvSpPr>
          <p:nvPr>
            <p:ph sz="quarter" idx="4"/>
          </p:nvPr>
        </p:nvSpPr>
        <p:spPr>
          <a:xfrm>
            <a:off x="6180138" y="3243263"/>
            <a:ext cx="4718050" cy="2632075"/>
          </a:xfrm>
        </p:spPr>
        <p:txBody>
          <a:bodyPr/>
          <a:lstStyle/>
          <a:p>
            <a:r>
              <a:rPr lang="it-IT" sz="1800" smtClean="0"/>
              <a:t>Convocazione di tutte le famiglie per fornire informazione e ascoltare proposte all’inizio della progettazione</a:t>
            </a:r>
          </a:p>
          <a:p>
            <a:r>
              <a:rPr lang="it-IT" sz="1800" smtClean="0"/>
              <a:t>Docente referente disponibile per mail e su appuntamento per chiarimenti</a:t>
            </a:r>
          </a:p>
          <a:p>
            <a:r>
              <a:rPr lang="it-IT" sz="1800" smtClean="0"/>
              <a:t>Convocazione di tutte le famiglie per la sottoscrizione del patto formativo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Territorio</a:t>
            </a: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Numerose convenzioni in atto per esperienze didattiche, periodi di stage, attività comuni, interventi a scuola negli anni precedenti </a:t>
            </a:r>
          </a:p>
          <a:p>
            <a:r>
              <a:rPr lang="it-IT" smtClean="0"/>
              <a:t>Ricognizione di altre possibili strutture ospitanti affini per interessi agli indirizzi di studio presenti nella scuola</a:t>
            </a:r>
          </a:p>
          <a:p>
            <a:r>
              <a:rPr lang="it-IT" smtClean="0"/>
              <a:t>Incontri per definizione di progetto, tempi, numeri di accoglienza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ln>
                  <a:noFill/>
                </a:ln>
              </a:rPr>
              <a:t>I nostri progetti formativi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smtClean="0"/>
              <a:t>Negli anni precedenti presenti esperienze sporadiche con piccoli gruppi nell’ambito dei servizi alla persona</a:t>
            </a:r>
          </a:p>
          <a:p>
            <a:r>
              <a:rPr lang="it-IT" sz="1800" smtClean="0"/>
              <a:t>Da quest’anno coinvolti tutti gli studenti delle terze in maniera sistematica</a:t>
            </a:r>
          </a:p>
          <a:p>
            <a:r>
              <a:rPr lang="it-IT" sz="1800" smtClean="0"/>
              <a:t>Per il terzo anno: 80 ore minimo di cui 50 in strutture ospitanti (musei, associazioni di volontariato, Enti locali, scuole, piccola impresa, associazione musicali, teatro lirico….)</a:t>
            </a:r>
          </a:p>
          <a:p>
            <a:r>
              <a:rPr lang="it-IT" sz="1800" smtClean="0"/>
              <a:t>Ore curricolari di formazione sicurezza, illustrazione della normativa sul lavoro, rafforzamento nell’uso delle nuove tecnologie, formazione specifica sul singolo progetto con formatori esterni e interni.</a:t>
            </a:r>
          </a:p>
          <a:p>
            <a:r>
              <a:rPr lang="it-IT" sz="1800" smtClean="0"/>
              <a:t>Progettazioni in forte collegamento con il PECUP (Profilo Educativo Culturale e Professionale) dell’indirizzo di studio</a:t>
            </a:r>
          </a:p>
          <a:p>
            <a:r>
              <a:rPr lang="it-IT" sz="1800" smtClean="0"/>
              <a:t>Coinvolgimento di tutte le discipline con progettazione di classe, individuazione delle competenze in entrata e in uscita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o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241</TotalTime>
  <Words>1083</Words>
  <Application>Microsoft Office PowerPoint</Application>
  <PresentationFormat>Personalizzato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Organico</vt:lpstr>
      <vt:lpstr>Esempi di percorsi alternanza scuola lavoro  Liceo Carducci Dante Trieste</vt:lpstr>
      <vt:lpstr>La scuola</vt:lpstr>
      <vt:lpstr>I protagonisti</vt:lpstr>
      <vt:lpstr>Docenti: la formazione</vt:lpstr>
      <vt:lpstr>Docenti: la didattica per competenze</vt:lpstr>
      <vt:lpstr>Docenti: figure di supporto</vt:lpstr>
      <vt:lpstr>Studenti e famiglie</vt:lpstr>
      <vt:lpstr>Territorio</vt:lpstr>
      <vt:lpstr>I nostri progetti formativi</vt:lpstr>
      <vt:lpstr>Nel Consiglio di classe</vt:lpstr>
      <vt:lpstr>Piano di Istituto con 17 progetti formativi</vt:lpstr>
      <vt:lpstr>Piano di Istituto con 17 progetti formativi</vt:lpstr>
      <vt:lpstr>Piano di Istituto con 17 progetti formativi</vt:lpstr>
      <vt:lpstr>Ambiti di azione </vt:lpstr>
      <vt:lpstr>Linee guida adottate nella progettazione          </vt:lpstr>
      <vt:lpstr>Linee guida adottate nella valutazione       </vt:lpstr>
      <vt:lpstr>Grazie per l’attenzione e buon lavoro a tutti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Esempi di percorsi alternanza scuola lavoro  Liceo Carducci Dante Trieste</dc:title>
  <dc:creator>Oliva Quasimodo</dc:creator>
  <cp:lastModifiedBy>Ad</cp:lastModifiedBy>
  <cp:revision>20</cp:revision>
  <cp:lastPrinted>2015-11-30T07:50:22Z</cp:lastPrinted>
  <dcterms:created xsi:type="dcterms:W3CDTF">2015-11-29T12:14:57Z</dcterms:created>
  <dcterms:modified xsi:type="dcterms:W3CDTF">2015-12-22T11:33:06Z</dcterms:modified>
</cp:coreProperties>
</file>