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76" r:id="rId2"/>
    <p:sldId id="256" r:id="rId3"/>
    <p:sldId id="273" r:id="rId4"/>
    <p:sldId id="274" r:id="rId5"/>
    <p:sldId id="275" r:id="rId6"/>
    <p:sldId id="260" r:id="rId7"/>
    <p:sldId id="257" r:id="rId8"/>
    <p:sldId id="272" r:id="rId9"/>
    <p:sldId id="267" r:id="rId10"/>
    <p:sldId id="270" r:id="rId11"/>
    <p:sldId id="266" r:id="rId12"/>
    <p:sldId id="269" r:id="rId13"/>
    <p:sldId id="262" r:id="rId14"/>
    <p:sldId id="265" r:id="rId15"/>
    <p:sldId id="263" r:id="rId16"/>
    <p:sldId id="271" r:id="rId17"/>
  </p:sldIdLst>
  <p:sldSz cx="9144000" cy="5143500" type="screen16x9"/>
  <p:notesSz cx="6858000" cy="91440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9873" autoAdjust="0"/>
  </p:normalViewPr>
  <p:slideViewPr>
    <p:cSldViewPr>
      <p:cViewPr varScale="1">
        <p:scale>
          <a:sx n="56" d="100"/>
          <a:sy n="56" d="100"/>
        </p:scale>
        <p:origin x="-1037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99ED8-F44F-A340-B64F-699388AAE4D5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8C4FFFE-B0D8-5E49-8C74-3ACE78FB261C}">
      <dgm:prSet phldrT="[Testo]" custT="1"/>
      <dgm:spPr/>
      <dgm:t>
        <a:bodyPr/>
        <a:lstStyle/>
        <a:p>
          <a:r>
            <a:rPr lang="it-IT" sz="800" dirty="0" smtClean="0"/>
            <a:t>Dirigente Scolastico</a:t>
          </a:r>
          <a:endParaRPr lang="it-IT" sz="800" dirty="0"/>
        </a:p>
      </dgm:t>
    </dgm:pt>
    <dgm:pt modelId="{378B3474-CD7C-7847-A0FF-35913CEA029F}" type="parTrans" cxnId="{BB1058D2-D1FB-F749-B026-1869968A963E}">
      <dgm:prSet/>
      <dgm:spPr/>
      <dgm:t>
        <a:bodyPr/>
        <a:lstStyle/>
        <a:p>
          <a:endParaRPr lang="it-IT"/>
        </a:p>
      </dgm:t>
    </dgm:pt>
    <dgm:pt modelId="{BB1A9732-E4F3-534F-8A3C-66ED557ECDD0}" type="sibTrans" cxnId="{BB1058D2-D1FB-F749-B026-1869968A963E}">
      <dgm:prSet/>
      <dgm:spPr/>
      <dgm:t>
        <a:bodyPr/>
        <a:lstStyle/>
        <a:p>
          <a:endParaRPr lang="it-IT"/>
        </a:p>
      </dgm:t>
    </dgm:pt>
    <dgm:pt modelId="{683A2179-2D2F-524E-9685-993AA0A8AA36}">
      <dgm:prSet phldrT="[Testo]" custT="1"/>
      <dgm:spPr/>
      <dgm:t>
        <a:bodyPr/>
        <a:lstStyle/>
        <a:p>
          <a:r>
            <a:rPr lang="it-IT" sz="800" dirty="0" smtClean="0"/>
            <a:t>Funzione Strumentale</a:t>
          </a:r>
          <a:endParaRPr lang="it-IT" sz="800" dirty="0"/>
        </a:p>
      </dgm:t>
    </dgm:pt>
    <dgm:pt modelId="{1CBF80C4-36C8-AC45-84F6-42D00BFE999B}" type="parTrans" cxnId="{A19F655D-5285-DE49-BB94-66A4F0CE893A}">
      <dgm:prSet/>
      <dgm:spPr/>
      <dgm:t>
        <a:bodyPr/>
        <a:lstStyle/>
        <a:p>
          <a:endParaRPr lang="it-IT"/>
        </a:p>
      </dgm:t>
    </dgm:pt>
    <dgm:pt modelId="{7EC6170F-E41E-6043-BF46-C7D5879660F3}" type="sibTrans" cxnId="{A19F655D-5285-DE49-BB94-66A4F0CE893A}">
      <dgm:prSet/>
      <dgm:spPr/>
      <dgm:t>
        <a:bodyPr/>
        <a:lstStyle/>
        <a:p>
          <a:endParaRPr lang="it-IT"/>
        </a:p>
      </dgm:t>
    </dgm:pt>
    <dgm:pt modelId="{DA459168-C0CD-2144-882D-6A817891AA80}">
      <dgm:prSet phldrT="[Testo]" custT="1"/>
      <dgm:spPr/>
      <dgm:t>
        <a:bodyPr/>
        <a:lstStyle/>
        <a:p>
          <a:r>
            <a:rPr lang="it-IT" sz="800" dirty="0" smtClean="0"/>
            <a:t>Commissione Alternanza</a:t>
          </a:r>
          <a:endParaRPr lang="it-IT" sz="800" dirty="0"/>
        </a:p>
      </dgm:t>
    </dgm:pt>
    <dgm:pt modelId="{C0D1700A-5375-B348-A406-E301EF159548}" type="parTrans" cxnId="{18009174-2A79-1447-B9B1-B007E43258EB}">
      <dgm:prSet/>
      <dgm:spPr/>
      <dgm:t>
        <a:bodyPr/>
        <a:lstStyle/>
        <a:p>
          <a:endParaRPr lang="it-IT"/>
        </a:p>
      </dgm:t>
    </dgm:pt>
    <dgm:pt modelId="{D600ED11-F0E9-3C43-9392-300A0FDDA989}" type="sibTrans" cxnId="{18009174-2A79-1447-B9B1-B007E43258EB}">
      <dgm:prSet/>
      <dgm:spPr/>
      <dgm:t>
        <a:bodyPr/>
        <a:lstStyle/>
        <a:p>
          <a:endParaRPr lang="it-IT"/>
        </a:p>
      </dgm:t>
    </dgm:pt>
    <dgm:pt modelId="{68F26F28-F98A-9342-AFBC-8A3B5CABC7A0}">
      <dgm:prSet phldrT="[Testo]"/>
      <dgm:spPr/>
      <dgm:t>
        <a:bodyPr/>
        <a:lstStyle/>
        <a:p>
          <a:r>
            <a:rPr lang="it-IT" dirty="0" smtClean="0"/>
            <a:t>Alunni</a:t>
          </a:r>
          <a:endParaRPr lang="it-IT" dirty="0"/>
        </a:p>
      </dgm:t>
    </dgm:pt>
    <dgm:pt modelId="{43804229-D73F-174B-B054-2A9A6B2F1ED1}" type="parTrans" cxnId="{3EAF84FE-434A-D047-B75C-B84F01D27DA2}">
      <dgm:prSet/>
      <dgm:spPr/>
      <dgm:t>
        <a:bodyPr/>
        <a:lstStyle/>
        <a:p>
          <a:endParaRPr lang="it-IT"/>
        </a:p>
      </dgm:t>
    </dgm:pt>
    <dgm:pt modelId="{9DEE8BB0-D9F1-814E-882C-3C475713D795}" type="sibTrans" cxnId="{3EAF84FE-434A-D047-B75C-B84F01D27DA2}">
      <dgm:prSet/>
      <dgm:spPr/>
      <dgm:t>
        <a:bodyPr/>
        <a:lstStyle/>
        <a:p>
          <a:endParaRPr lang="it-IT"/>
        </a:p>
      </dgm:t>
    </dgm:pt>
    <dgm:pt modelId="{10ED87F7-5C37-9843-BCC4-D23B7369A94B}">
      <dgm:prSet phldrT="[Testo]" custT="1"/>
      <dgm:spPr/>
      <dgm:t>
        <a:bodyPr/>
        <a:lstStyle/>
        <a:p>
          <a:r>
            <a:rPr lang="it-IT" sz="800" dirty="0" smtClean="0"/>
            <a:t>Esperti portatori di esperienze formative</a:t>
          </a:r>
          <a:endParaRPr lang="it-IT" sz="800" dirty="0"/>
        </a:p>
      </dgm:t>
    </dgm:pt>
    <dgm:pt modelId="{E9179A69-2797-F441-93CA-5B1A9A6567A7}" type="parTrans" cxnId="{B01D5767-13E5-4A42-9469-6910DA96905A}">
      <dgm:prSet/>
      <dgm:spPr/>
      <dgm:t>
        <a:bodyPr/>
        <a:lstStyle/>
        <a:p>
          <a:endParaRPr lang="it-IT"/>
        </a:p>
      </dgm:t>
    </dgm:pt>
    <dgm:pt modelId="{452DFC70-D73E-A347-8F3A-0C8F8F210B02}" type="sibTrans" cxnId="{B01D5767-13E5-4A42-9469-6910DA96905A}">
      <dgm:prSet/>
      <dgm:spPr/>
      <dgm:t>
        <a:bodyPr/>
        <a:lstStyle/>
        <a:p>
          <a:endParaRPr lang="it-IT"/>
        </a:p>
      </dgm:t>
    </dgm:pt>
    <dgm:pt modelId="{CF7859C9-687F-8E40-AB71-35849A930AF2}">
      <dgm:prSet phldrT="[Testo]"/>
      <dgm:spPr/>
      <dgm:t>
        <a:bodyPr/>
        <a:lstStyle/>
        <a:p>
          <a:r>
            <a:rPr lang="it-IT" dirty="0" smtClean="0"/>
            <a:t>Consigli di Classe</a:t>
          </a:r>
          <a:endParaRPr lang="it-IT" dirty="0"/>
        </a:p>
      </dgm:t>
    </dgm:pt>
    <dgm:pt modelId="{97177959-A8CA-E74B-9C20-3C59CA30AFF5}" type="parTrans" cxnId="{863A98CE-0C64-144A-BDD8-F1C5DF5E38C3}">
      <dgm:prSet/>
      <dgm:spPr/>
      <dgm:t>
        <a:bodyPr/>
        <a:lstStyle/>
        <a:p>
          <a:endParaRPr lang="it-IT"/>
        </a:p>
      </dgm:t>
    </dgm:pt>
    <dgm:pt modelId="{1C4CDDB5-0F0A-CA4F-87B6-8CE9CE9A3341}" type="sibTrans" cxnId="{863A98CE-0C64-144A-BDD8-F1C5DF5E38C3}">
      <dgm:prSet/>
      <dgm:spPr/>
      <dgm:t>
        <a:bodyPr/>
        <a:lstStyle/>
        <a:p>
          <a:endParaRPr lang="it-IT"/>
        </a:p>
      </dgm:t>
    </dgm:pt>
    <dgm:pt modelId="{1BC5BDAA-2424-8F46-8FEA-D9EFB99915F7}">
      <dgm:prSet phldrT="[Testo]"/>
      <dgm:spPr/>
      <dgm:t>
        <a:bodyPr/>
        <a:lstStyle/>
        <a:p>
          <a:r>
            <a:rPr lang="it-IT" dirty="0" smtClean="0"/>
            <a:t>Tutor Interno</a:t>
          </a:r>
          <a:endParaRPr lang="it-IT" dirty="0"/>
        </a:p>
      </dgm:t>
    </dgm:pt>
    <dgm:pt modelId="{B30A3762-2F16-DA4C-90B0-E58ECF3537CC}" type="parTrans" cxnId="{1CBD83C4-E518-7642-9609-6ABE8A546C4D}">
      <dgm:prSet/>
      <dgm:spPr/>
      <dgm:t>
        <a:bodyPr/>
        <a:lstStyle/>
        <a:p>
          <a:endParaRPr lang="it-IT"/>
        </a:p>
      </dgm:t>
    </dgm:pt>
    <dgm:pt modelId="{99C9B5F5-B8A2-5448-B7F3-835C3D6BC6A3}" type="sibTrans" cxnId="{1CBD83C4-E518-7642-9609-6ABE8A546C4D}">
      <dgm:prSet/>
      <dgm:spPr/>
      <dgm:t>
        <a:bodyPr/>
        <a:lstStyle/>
        <a:p>
          <a:endParaRPr lang="it-IT"/>
        </a:p>
      </dgm:t>
    </dgm:pt>
    <dgm:pt modelId="{48BB203B-7496-794A-8B55-D78BB49B9F46}">
      <dgm:prSet phldrT="[Testo]"/>
      <dgm:spPr/>
      <dgm:t>
        <a:bodyPr/>
        <a:lstStyle/>
        <a:p>
          <a:r>
            <a:rPr lang="it-IT" dirty="0" smtClean="0"/>
            <a:t>Tutor Esterno</a:t>
          </a:r>
          <a:endParaRPr lang="it-IT" dirty="0"/>
        </a:p>
      </dgm:t>
    </dgm:pt>
    <dgm:pt modelId="{8F00306F-FDDD-1D46-B08B-90DEDF63F307}" type="parTrans" cxnId="{55319995-B43E-6346-8F60-45F578111C0F}">
      <dgm:prSet/>
      <dgm:spPr/>
      <dgm:t>
        <a:bodyPr/>
        <a:lstStyle/>
        <a:p>
          <a:endParaRPr lang="it-IT"/>
        </a:p>
      </dgm:t>
    </dgm:pt>
    <dgm:pt modelId="{66D06FA8-E3B4-E74A-8373-C9BDE65A14E8}" type="sibTrans" cxnId="{55319995-B43E-6346-8F60-45F578111C0F}">
      <dgm:prSet/>
      <dgm:spPr/>
      <dgm:t>
        <a:bodyPr/>
        <a:lstStyle/>
        <a:p>
          <a:endParaRPr lang="it-IT"/>
        </a:p>
      </dgm:t>
    </dgm:pt>
    <dgm:pt modelId="{8FD97D24-4355-1844-BC3E-02A84B723AB0}">
      <dgm:prSet phldrT="[Testo]" custT="1"/>
      <dgm:spPr/>
      <dgm:t>
        <a:bodyPr/>
        <a:lstStyle/>
        <a:p>
          <a:r>
            <a:rPr lang="it-IT" sz="800" dirty="0" smtClean="0"/>
            <a:t>Soggetti Ospitanti</a:t>
          </a:r>
          <a:endParaRPr lang="it-IT" sz="800" dirty="0"/>
        </a:p>
      </dgm:t>
    </dgm:pt>
    <dgm:pt modelId="{14053270-39D0-744D-A744-EF60CDD8F719}" type="parTrans" cxnId="{93A9C235-2E95-1F4B-AC90-E870CEC15491}">
      <dgm:prSet/>
      <dgm:spPr/>
      <dgm:t>
        <a:bodyPr/>
        <a:lstStyle/>
        <a:p>
          <a:endParaRPr lang="it-IT"/>
        </a:p>
      </dgm:t>
    </dgm:pt>
    <dgm:pt modelId="{231CA308-2DE3-9C40-AE7A-E7AB0126D0E3}" type="sibTrans" cxnId="{93A9C235-2E95-1F4B-AC90-E870CEC15491}">
      <dgm:prSet/>
      <dgm:spPr/>
      <dgm:t>
        <a:bodyPr/>
        <a:lstStyle/>
        <a:p>
          <a:endParaRPr lang="it-IT"/>
        </a:p>
      </dgm:t>
    </dgm:pt>
    <dgm:pt modelId="{8A7C1292-2B4D-EB4B-90EC-FCCDADF956F2}" type="pres">
      <dgm:prSet presAssocID="{47899ED8-F44F-A340-B64F-699388AAE4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A41EE8B-EC60-B348-99C3-651EADB64980}" type="pres">
      <dgm:prSet presAssocID="{A8C4FFFE-B0D8-5E49-8C74-3ACE78FB261C}" presName="node" presStyleLbl="node1" presStyleIdx="0" presStyleCnt="9" custScaleX="99573" custScaleY="1791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4D5CB7-69DF-2E4B-BF4A-118AF0538C7D}" type="pres">
      <dgm:prSet presAssocID="{A8C4FFFE-B0D8-5E49-8C74-3ACE78FB261C}" presName="spNode" presStyleCnt="0"/>
      <dgm:spPr/>
    </dgm:pt>
    <dgm:pt modelId="{9975D4B5-7082-F441-9FF1-D66A45DAA8A7}" type="pres">
      <dgm:prSet presAssocID="{BB1A9732-E4F3-534F-8A3C-66ED557ECDD0}" presName="sibTrans" presStyleLbl="sibTrans1D1" presStyleIdx="0" presStyleCnt="9"/>
      <dgm:spPr/>
      <dgm:t>
        <a:bodyPr/>
        <a:lstStyle/>
        <a:p>
          <a:endParaRPr lang="it-IT"/>
        </a:p>
      </dgm:t>
    </dgm:pt>
    <dgm:pt modelId="{766D799A-DDEB-374A-A7F4-EA801EC7442A}" type="pres">
      <dgm:prSet presAssocID="{683A2179-2D2F-524E-9685-993AA0A8AA36}" presName="node" presStyleLbl="node1" presStyleIdx="1" presStyleCnt="9" custScaleX="91448" custScaleY="1612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454BEA5-A5ED-8145-90A0-9D78A9BFD07A}" type="pres">
      <dgm:prSet presAssocID="{683A2179-2D2F-524E-9685-993AA0A8AA36}" presName="spNode" presStyleCnt="0"/>
      <dgm:spPr/>
    </dgm:pt>
    <dgm:pt modelId="{6AE98EAB-AAC3-684D-BE4A-565E51B85AD3}" type="pres">
      <dgm:prSet presAssocID="{7EC6170F-E41E-6043-BF46-C7D5879660F3}" presName="sibTrans" presStyleLbl="sibTrans1D1" presStyleIdx="1" presStyleCnt="9"/>
      <dgm:spPr/>
      <dgm:t>
        <a:bodyPr/>
        <a:lstStyle/>
        <a:p>
          <a:endParaRPr lang="it-IT"/>
        </a:p>
      </dgm:t>
    </dgm:pt>
    <dgm:pt modelId="{D61FB019-8ADB-714D-BAEC-79567E5A485E}" type="pres">
      <dgm:prSet presAssocID="{DA459168-C0CD-2144-882D-6A817891AA8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5B7BAC-F498-FF44-85E3-803E6F9CB5D3}" type="pres">
      <dgm:prSet presAssocID="{DA459168-C0CD-2144-882D-6A817891AA80}" presName="spNode" presStyleCnt="0"/>
      <dgm:spPr/>
    </dgm:pt>
    <dgm:pt modelId="{FE728A22-16B9-9940-BED9-1E96E4C06F7F}" type="pres">
      <dgm:prSet presAssocID="{D600ED11-F0E9-3C43-9392-300A0FDDA989}" presName="sibTrans" presStyleLbl="sibTrans1D1" presStyleIdx="2" presStyleCnt="9"/>
      <dgm:spPr/>
      <dgm:t>
        <a:bodyPr/>
        <a:lstStyle/>
        <a:p>
          <a:endParaRPr lang="it-IT"/>
        </a:p>
      </dgm:t>
    </dgm:pt>
    <dgm:pt modelId="{0245B9E8-6F67-F24E-9507-3F4604840111}" type="pres">
      <dgm:prSet presAssocID="{CF7859C9-687F-8E40-AB71-35849A930AF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9178C1-86BB-D440-B973-D1123FD8F2C9}" type="pres">
      <dgm:prSet presAssocID="{CF7859C9-687F-8E40-AB71-35849A930AF2}" presName="spNode" presStyleCnt="0"/>
      <dgm:spPr/>
    </dgm:pt>
    <dgm:pt modelId="{B37E9EEB-206E-B647-ADC2-BE7020D3B014}" type="pres">
      <dgm:prSet presAssocID="{1C4CDDB5-0F0A-CA4F-87B6-8CE9CE9A3341}" presName="sibTrans" presStyleLbl="sibTrans1D1" presStyleIdx="3" presStyleCnt="9"/>
      <dgm:spPr/>
      <dgm:t>
        <a:bodyPr/>
        <a:lstStyle/>
        <a:p>
          <a:endParaRPr lang="it-IT"/>
        </a:p>
      </dgm:t>
    </dgm:pt>
    <dgm:pt modelId="{E74BB7E0-A0DC-5447-8A6C-510D63306070}" type="pres">
      <dgm:prSet presAssocID="{1BC5BDAA-2424-8F46-8FEA-D9EFB99915F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2200D84-4F9F-D747-880E-6015D9687191}" type="pres">
      <dgm:prSet presAssocID="{1BC5BDAA-2424-8F46-8FEA-D9EFB99915F7}" presName="spNode" presStyleCnt="0"/>
      <dgm:spPr/>
    </dgm:pt>
    <dgm:pt modelId="{32B5844C-2FD4-AD48-9039-ADDC8EAD075F}" type="pres">
      <dgm:prSet presAssocID="{99C9B5F5-B8A2-5448-B7F3-835C3D6BC6A3}" presName="sibTrans" presStyleLbl="sibTrans1D1" presStyleIdx="4" presStyleCnt="9"/>
      <dgm:spPr/>
      <dgm:t>
        <a:bodyPr/>
        <a:lstStyle/>
        <a:p>
          <a:endParaRPr lang="it-IT"/>
        </a:p>
      </dgm:t>
    </dgm:pt>
    <dgm:pt modelId="{E6F5E413-276F-6441-85B8-72529077180B}" type="pres">
      <dgm:prSet presAssocID="{48BB203B-7496-794A-8B55-D78BB49B9F4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FEE336-5A02-C148-961B-B84B72039E8D}" type="pres">
      <dgm:prSet presAssocID="{48BB203B-7496-794A-8B55-D78BB49B9F46}" presName="spNode" presStyleCnt="0"/>
      <dgm:spPr/>
    </dgm:pt>
    <dgm:pt modelId="{AB484692-A206-DF4F-82BD-84B40F609DFD}" type="pres">
      <dgm:prSet presAssocID="{66D06FA8-E3B4-E74A-8373-C9BDE65A14E8}" presName="sibTrans" presStyleLbl="sibTrans1D1" presStyleIdx="5" presStyleCnt="9"/>
      <dgm:spPr/>
      <dgm:t>
        <a:bodyPr/>
        <a:lstStyle/>
        <a:p>
          <a:endParaRPr lang="it-IT"/>
        </a:p>
      </dgm:t>
    </dgm:pt>
    <dgm:pt modelId="{2E024164-7D1D-6A44-9063-67E1FA8976E6}" type="pres">
      <dgm:prSet presAssocID="{68F26F28-F98A-9342-AFBC-8A3B5CABC7A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643187-9997-8140-9BD6-C74A5F24825F}" type="pres">
      <dgm:prSet presAssocID="{68F26F28-F98A-9342-AFBC-8A3B5CABC7A0}" presName="spNode" presStyleCnt="0"/>
      <dgm:spPr/>
    </dgm:pt>
    <dgm:pt modelId="{61272C03-DE57-CE4F-8FD5-F898E09002DF}" type="pres">
      <dgm:prSet presAssocID="{9DEE8BB0-D9F1-814E-882C-3C475713D795}" presName="sibTrans" presStyleLbl="sibTrans1D1" presStyleIdx="6" presStyleCnt="9"/>
      <dgm:spPr/>
      <dgm:t>
        <a:bodyPr/>
        <a:lstStyle/>
        <a:p>
          <a:endParaRPr lang="it-IT"/>
        </a:p>
      </dgm:t>
    </dgm:pt>
    <dgm:pt modelId="{D85E34CE-9AE8-8A41-A36A-4D2466A67A2C}" type="pres">
      <dgm:prSet presAssocID="{8FD97D24-4355-1844-BC3E-02A84B723AB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D00AFC-17BF-3B4B-8B37-3265C3BBBA13}" type="pres">
      <dgm:prSet presAssocID="{8FD97D24-4355-1844-BC3E-02A84B723AB0}" presName="spNode" presStyleCnt="0"/>
      <dgm:spPr/>
    </dgm:pt>
    <dgm:pt modelId="{3AD25A5B-84FB-9846-9CAE-C4C5524B4FAC}" type="pres">
      <dgm:prSet presAssocID="{231CA308-2DE3-9C40-AE7A-E7AB0126D0E3}" presName="sibTrans" presStyleLbl="sibTrans1D1" presStyleIdx="7" presStyleCnt="9"/>
      <dgm:spPr/>
      <dgm:t>
        <a:bodyPr/>
        <a:lstStyle/>
        <a:p>
          <a:endParaRPr lang="it-IT"/>
        </a:p>
      </dgm:t>
    </dgm:pt>
    <dgm:pt modelId="{A954C6B9-45FD-DC44-8E36-1AFF86184349}" type="pres">
      <dgm:prSet presAssocID="{10ED87F7-5C37-9843-BCC4-D23B7369A94B}" presName="node" presStyleLbl="node1" presStyleIdx="8" presStyleCnt="9" custScaleX="107698" custScaleY="1612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A64BF4-D5D6-634B-AEA4-D8D03B5ECDD2}" type="pres">
      <dgm:prSet presAssocID="{10ED87F7-5C37-9843-BCC4-D23B7369A94B}" presName="spNode" presStyleCnt="0"/>
      <dgm:spPr/>
    </dgm:pt>
    <dgm:pt modelId="{FAED5128-4ADF-704E-9DDD-8EEA5CB56D3F}" type="pres">
      <dgm:prSet presAssocID="{452DFC70-D73E-A347-8F3A-0C8F8F210B02}" presName="sibTrans" presStyleLbl="sibTrans1D1" presStyleIdx="8" presStyleCnt="9"/>
      <dgm:spPr/>
      <dgm:t>
        <a:bodyPr/>
        <a:lstStyle/>
        <a:p>
          <a:endParaRPr lang="it-IT"/>
        </a:p>
      </dgm:t>
    </dgm:pt>
  </dgm:ptLst>
  <dgm:cxnLst>
    <dgm:cxn modelId="{2343E3DF-DFC1-0147-9C08-36BFA85A6FC1}" type="presOf" srcId="{452DFC70-D73E-A347-8F3A-0C8F8F210B02}" destId="{FAED5128-4ADF-704E-9DDD-8EEA5CB56D3F}" srcOrd="0" destOrd="0" presId="urn:microsoft.com/office/officeart/2005/8/layout/cycle6"/>
    <dgm:cxn modelId="{18009174-2A79-1447-B9B1-B007E43258EB}" srcId="{47899ED8-F44F-A340-B64F-699388AAE4D5}" destId="{DA459168-C0CD-2144-882D-6A817891AA80}" srcOrd="2" destOrd="0" parTransId="{C0D1700A-5375-B348-A406-E301EF159548}" sibTransId="{D600ED11-F0E9-3C43-9392-300A0FDDA989}"/>
    <dgm:cxn modelId="{BDAE7683-4E64-4443-AAA6-AC47D5B1B282}" type="presOf" srcId="{1BC5BDAA-2424-8F46-8FEA-D9EFB99915F7}" destId="{E74BB7E0-A0DC-5447-8A6C-510D63306070}" srcOrd="0" destOrd="0" presId="urn:microsoft.com/office/officeart/2005/8/layout/cycle6"/>
    <dgm:cxn modelId="{7B754F3A-40DE-8B49-A628-8A1A5B4AF5BB}" type="presOf" srcId="{BB1A9732-E4F3-534F-8A3C-66ED557ECDD0}" destId="{9975D4B5-7082-F441-9FF1-D66A45DAA8A7}" srcOrd="0" destOrd="0" presId="urn:microsoft.com/office/officeart/2005/8/layout/cycle6"/>
    <dgm:cxn modelId="{BFF9BB15-922F-6748-88BC-574B950CB118}" type="presOf" srcId="{231CA308-2DE3-9C40-AE7A-E7AB0126D0E3}" destId="{3AD25A5B-84FB-9846-9CAE-C4C5524B4FAC}" srcOrd="0" destOrd="0" presId="urn:microsoft.com/office/officeart/2005/8/layout/cycle6"/>
    <dgm:cxn modelId="{B01D5767-13E5-4A42-9469-6910DA96905A}" srcId="{47899ED8-F44F-A340-B64F-699388AAE4D5}" destId="{10ED87F7-5C37-9843-BCC4-D23B7369A94B}" srcOrd="8" destOrd="0" parTransId="{E9179A69-2797-F441-93CA-5B1A9A6567A7}" sibTransId="{452DFC70-D73E-A347-8F3A-0C8F8F210B02}"/>
    <dgm:cxn modelId="{931F5A58-B36A-7E4F-803F-3C9D3F2E3BAC}" type="presOf" srcId="{8FD97D24-4355-1844-BC3E-02A84B723AB0}" destId="{D85E34CE-9AE8-8A41-A36A-4D2466A67A2C}" srcOrd="0" destOrd="0" presId="urn:microsoft.com/office/officeart/2005/8/layout/cycle6"/>
    <dgm:cxn modelId="{0E016D77-21F2-0844-840C-620761A0B30C}" type="presOf" srcId="{68F26F28-F98A-9342-AFBC-8A3B5CABC7A0}" destId="{2E024164-7D1D-6A44-9063-67E1FA8976E6}" srcOrd="0" destOrd="0" presId="urn:microsoft.com/office/officeart/2005/8/layout/cycle6"/>
    <dgm:cxn modelId="{55319995-B43E-6346-8F60-45F578111C0F}" srcId="{47899ED8-F44F-A340-B64F-699388AAE4D5}" destId="{48BB203B-7496-794A-8B55-D78BB49B9F46}" srcOrd="5" destOrd="0" parTransId="{8F00306F-FDDD-1D46-B08B-90DEDF63F307}" sibTransId="{66D06FA8-E3B4-E74A-8373-C9BDE65A14E8}"/>
    <dgm:cxn modelId="{73F85FA7-7726-0945-BC52-56C6C6987938}" type="presOf" srcId="{DA459168-C0CD-2144-882D-6A817891AA80}" destId="{D61FB019-8ADB-714D-BAEC-79567E5A485E}" srcOrd="0" destOrd="0" presId="urn:microsoft.com/office/officeart/2005/8/layout/cycle6"/>
    <dgm:cxn modelId="{E9148F25-B324-BA47-81FD-3836C13EE828}" type="presOf" srcId="{A8C4FFFE-B0D8-5E49-8C74-3ACE78FB261C}" destId="{6A41EE8B-EC60-B348-99C3-651EADB64980}" srcOrd="0" destOrd="0" presId="urn:microsoft.com/office/officeart/2005/8/layout/cycle6"/>
    <dgm:cxn modelId="{E4D9DCC0-10D1-EE43-BC47-CFC41624A22D}" type="presOf" srcId="{D600ED11-F0E9-3C43-9392-300A0FDDA989}" destId="{FE728A22-16B9-9940-BED9-1E96E4C06F7F}" srcOrd="0" destOrd="0" presId="urn:microsoft.com/office/officeart/2005/8/layout/cycle6"/>
    <dgm:cxn modelId="{E77E2B5E-0D45-1845-847D-D987580330AE}" type="presOf" srcId="{1C4CDDB5-0F0A-CA4F-87B6-8CE9CE9A3341}" destId="{B37E9EEB-206E-B647-ADC2-BE7020D3B014}" srcOrd="0" destOrd="0" presId="urn:microsoft.com/office/officeart/2005/8/layout/cycle6"/>
    <dgm:cxn modelId="{C6DA5CC4-451A-DE42-BDA3-1C0336E1AB7B}" type="presOf" srcId="{10ED87F7-5C37-9843-BCC4-D23B7369A94B}" destId="{A954C6B9-45FD-DC44-8E36-1AFF86184349}" srcOrd="0" destOrd="0" presId="urn:microsoft.com/office/officeart/2005/8/layout/cycle6"/>
    <dgm:cxn modelId="{93A9C235-2E95-1F4B-AC90-E870CEC15491}" srcId="{47899ED8-F44F-A340-B64F-699388AAE4D5}" destId="{8FD97D24-4355-1844-BC3E-02A84B723AB0}" srcOrd="7" destOrd="0" parTransId="{14053270-39D0-744D-A744-EF60CDD8F719}" sibTransId="{231CA308-2DE3-9C40-AE7A-E7AB0126D0E3}"/>
    <dgm:cxn modelId="{DDD71F97-6EA5-C94E-B4FC-EBA6ACF245DF}" type="presOf" srcId="{48BB203B-7496-794A-8B55-D78BB49B9F46}" destId="{E6F5E413-276F-6441-85B8-72529077180B}" srcOrd="0" destOrd="0" presId="urn:microsoft.com/office/officeart/2005/8/layout/cycle6"/>
    <dgm:cxn modelId="{5FDAFDB2-BB50-3948-8D36-F22CD68D61CF}" type="presOf" srcId="{683A2179-2D2F-524E-9685-993AA0A8AA36}" destId="{766D799A-DDEB-374A-A7F4-EA801EC7442A}" srcOrd="0" destOrd="0" presId="urn:microsoft.com/office/officeart/2005/8/layout/cycle6"/>
    <dgm:cxn modelId="{3EAF84FE-434A-D047-B75C-B84F01D27DA2}" srcId="{47899ED8-F44F-A340-B64F-699388AAE4D5}" destId="{68F26F28-F98A-9342-AFBC-8A3B5CABC7A0}" srcOrd="6" destOrd="0" parTransId="{43804229-D73F-174B-B054-2A9A6B2F1ED1}" sibTransId="{9DEE8BB0-D9F1-814E-882C-3C475713D795}"/>
    <dgm:cxn modelId="{4B097A07-2E28-894A-A1BE-7F41387ADAC6}" type="presOf" srcId="{CF7859C9-687F-8E40-AB71-35849A930AF2}" destId="{0245B9E8-6F67-F24E-9507-3F4604840111}" srcOrd="0" destOrd="0" presId="urn:microsoft.com/office/officeart/2005/8/layout/cycle6"/>
    <dgm:cxn modelId="{BB1058D2-D1FB-F749-B026-1869968A963E}" srcId="{47899ED8-F44F-A340-B64F-699388AAE4D5}" destId="{A8C4FFFE-B0D8-5E49-8C74-3ACE78FB261C}" srcOrd="0" destOrd="0" parTransId="{378B3474-CD7C-7847-A0FF-35913CEA029F}" sibTransId="{BB1A9732-E4F3-534F-8A3C-66ED557ECDD0}"/>
    <dgm:cxn modelId="{6B26DA2E-4BE8-2C4A-AB74-114772179699}" type="presOf" srcId="{7EC6170F-E41E-6043-BF46-C7D5879660F3}" destId="{6AE98EAB-AAC3-684D-BE4A-565E51B85AD3}" srcOrd="0" destOrd="0" presId="urn:microsoft.com/office/officeart/2005/8/layout/cycle6"/>
    <dgm:cxn modelId="{7F5D85F7-0C71-1E49-9BB8-8FF26D136A78}" type="presOf" srcId="{9DEE8BB0-D9F1-814E-882C-3C475713D795}" destId="{61272C03-DE57-CE4F-8FD5-F898E09002DF}" srcOrd="0" destOrd="0" presId="urn:microsoft.com/office/officeart/2005/8/layout/cycle6"/>
    <dgm:cxn modelId="{A19F655D-5285-DE49-BB94-66A4F0CE893A}" srcId="{47899ED8-F44F-A340-B64F-699388AAE4D5}" destId="{683A2179-2D2F-524E-9685-993AA0A8AA36}" srcOrd="1" destOrd="0" parTransId="{1CBF80C4-36C8-AC45-84F6-42D00BFE999B}" sibTransId="{7EC6170F-E41E-6043-BF46-C7D5879660F3}"/>
    <dgm:cxn modelId="{51D585DB-AC13-8340-916D-169E434028A5}" type="presOf" srcId="{47899ED8-F44F-A340-B64F-699388AAE4D5}" destId="{8A7C1292-2B4D-EB4B-90EC-FCCDADF956F2}" srcOrd="0" destOrd="0" presId="urn:microsoft.com/office/officeart/2005/8/layout/cycle6"/>
    <dgm:cxn modelId="{7639FCAA-4EAF-5A42-AE89-24A00B721ABA}" type="presOf" srcId="{66D06FA8-E3B4-E74A-8373-C9BDE65A14E8}" destId="{AB484692-A206-DF4F-82BD-84B40F609DFD}" srcOrd="0" destOrd="0" presId="urn:microsoft.com/office/officeart/2005/8/layout/cycle6"/>
    <dgm:cxn modelId="{820A3978-57B0-264A-A02E-07A023BF1CF8}" type="presOf" srcId="{99C9B5F5-B8A2-5448-B7F3-835C3D6BC6A3}" destId="{32B5844C-2FD4-AD48-9039-ADDC8EAD075F}" srcOrd="0" destOrd="0" presId="urn:microsoft.com/office/officeart/2005/8/layout/cycle6"/>
    <dgm:cxn modelId="{863A98CE-0C64-144A-BDD8-F1C5DF5E38C3}" srcId="{47899ED8-F44F-A340-B64F-699388AAE4D5}" destId="{CF7859C9-687F-8E40-AB71-35849A930AF2}" srcOrd="3" destOrd="0" parTransId="{97177959-A8CA-E74B-9C20-3C59CA30AFF5}" sibTransId="{1C4CDDB5-0F0A-CA4F-87B6-8CE9CE9A3341}"/>
    <dgm:cxn modelId="{1CBD83C4-E518-7642-9609-6ABE8A546C4D}" srcId="{47899ED8-F44F-A340-B64F-699388AAE4D5}" destId="{1BC5BDAA-2424-8F46-8FEA-D9EFB99915F7}" srcOrd="4" destOrd="0" parTransId="{B30A3762-2F16-DA4C-90B0-E58ECF3537CC}" sibTransId="{99C9B5F5-B8A2-5448-B7F3-835C3D6BC6A3}"/>
    <dgm:cxn modelId="{9CB5644E-0303-534A-A2BF-B31C6CF6ED9A}" type="presParOf" srcId="{8A7C1292-2B4D-EB4B-90EC-FCCDADF956F2}" destId="{6A41EE8B-EC60-B348-99C3-651EADB64980}" srcOrd="0" destOrd="0" presId="urn:microsoft.com/office/officeart/2005/8/layout/cycle6"/>
    <dgm:cxn modelId="{6EAE3C2A-96C6-BF4B-A463-8D33544FFBE2}" type="presParOf" srcId="{8A7C1292-2B4D-EB4B-90EC-FCCDADF956F2}" destId="{C04D5CB7-69DF-2E4B-BF4A-118AF0538C7D}" srcOrd="1" destOrd="0" presId="urn:microsoft.com/office/officeart/2005/8/layout/cycle6"/>
    <dgm:cxn modelId="{22D66BF5-440F-3442-A17B-015EEFDFEE3F}" type="presParOf" srcId="{8A7C1292-2B4D-EB4B-90EC-FCCDADF956F2}" destId="{9975D4B5-7082-F441-9FF1-D66A45DAA8A7}" srcOrd="2" destOrd="0" presId="urn:microsoft.com/office/officeart/2005/8/layout/cycle6"/>
    <dgm:cxn modelId="{7D9BC21B-736B-0B4C-B789-73AE21B77839}" type="presParOf" srcId="{8A7C1292-2B4D-EB4B-90EC-FCCDADF956F2}" destId="{766D799A-DDEB-374A-A7F4-EA801EC7442A}" srcOrd="3" destOrd="0" presId="urn:microsoft.com/office/officeart/2005/8/layout/cycle6"/>
    <dgm:cxn modelId="{3FD500AF-1881-C54C-9DF1-570021350F0B}" type="presParOf" srcId="{8A7C1292-2B4D-EB4B-90EC-FCCDADF956F2}" destId="{2454BEA5-A5ED-8145-90A0-9D78A9BFD07A}" srcOrd="4" destOrd="0" presId="urn:microsoft.com/office/officeart/2005/8/layout/cycle6"/>
    <dgm:cxn modelId="{768F5E22-2DF1-8A4A-AAA0-E57107BA8EED}" type="presParOf" srcId="{8A7C1292-2B4D-EB4B-90EC-FCCDADF956F2}" destId="{6AE98EAB-AAC3-684D-BE4A-565E51B85AD3}" srcOrd="5" destOrd="0" presId="urn:microsoft.com/office/officeart/2005/8/layout/cycle6"/>
    <dgm:cxn modelId="{263EE220-940C-C544-9C9C-9C443AB8BBDE}" type="presParOf" srcId="{8A7C1292-2B4D-EB4B-90EC-FCCDADF956F2}" destId="{D61FB019-8ADB-714D-BAEC-79567E5A485E}" srcOrd="6" destOrd="0" presId="urn:microsoft.com/office/officeart/2005/8/layout/cycle6"/>
    <dgm:cxn modelId="{87BB65C2-3487-F94C-8A8B-2316C7456905}" type="presParOf" srcId="{8A7C1292-2B4D-EB4B-90EC-FCCDADF956F2}" destId="{D15B7BAC-F498-FF44-85E3-803E6F9CB5D3}" srcOrd="7" destOrd="0" presId="urn:microsoft.com/office/officeart/2005/8/layout/cycle6"/>
    <dgm:cxn modelId="{2AFD42B5-BA3A-6545-81EC-EF03AAA9A379}" type="presParOf" srcId="{8A7C1292-2B4D-EB4B-90EC-FCCDADF956F2}" destId="{FE728A22-16B9-9940-BED9-1E96E4C06F7F}" srcOrd="8" destOrd="0" presId="urn:microsoft.com/office/officeart/2005/8/layout/cycle6"/>
    <dgm:cxn modelId="{11361EF4-A38B-2840-9F64-F70A00145F5E}" type="presParOf" srcId="{8A7C1292-2B4D-EB4B-90EC-FCCDADF956F2}" destId="{0245B9E8-6F67-F24E-9507-3F4604840111}" srcOrd="9" destOrd="0" presId="urn:microsoft.com/office/officeart/2005/8/layout/cycle6"/>
    <dgm:cxn modelId="{4B5E70EF-BBD2-CE45-B401-4BDF4AE4B97B}" type="presParOf" srcId="{8A7C1292-2B4D-EB4B-90EC-FCCDADF956F2}" destId="{4F9178C1-86BB-D440-B973-D1123FD8F2C9}" srcOrd="10" destOrd="0" presId="urn:microsoft.com/office/officeart/2005/8/layout/cycle6"/>
    <dgm:cxn modelId="{DA5BC071-471A-3441-B91C-54271C827C90}" type="presParOf" srcId="{8A7C1292-2B4D-EB4B-90EC-FCCDADF956F2}" destId="{B37E9EEB-206E-B647-ADC2-BE7020D3B014}" srcOrd="11" destOrd="0" presId="urn:microsoft.com/office/officeart/2005/8/layout/cycle6"/>
    <dgm:cxn modelId="{77132A0F-AE30-A544-81F9-F14ADC956F20}" type="presParOf" srcId="{8A7C1292-2B4D-EB4B-90EC-FCCDADF956F2}" destId="{E74BB7E0-A0DC-5447-8A6C-510D63306070}" srcOrd="12" destOrd="0" presId="urn:microsoft.com/office/officeart/2005/8/layout/cycle6"/>
    <dgm:cxn modelId="{F5F2797B-6E74-174E-9F59-A8B359FA154A}" type="presParOf" srcId="{8A7C1292-2B4D-EB4B-90EC-FCCDADF956F2}" destId="{C2200D84-4F9F-D747-880E-6015D9687191}" srcOrd="13" destOrd="0" presId="urn:microsoft.com/office/officeart/2005/8/layout/cycle6"/>
    <dgm:cxn modelId="{E01A4F9A-28A8-914B-BACC-7BB57B364C70}" type="presParOf" srcId="{8A7C1292-2B4D-EB4B-90EC-FCCDADF956F2}" destId="{32B5844C-2FD4-AD48-9039-ADDC8EAD075F}" srcOrd="14" destOrd="0" presId="urn:microsoft.com/office/officeart/2005/8/layout/cycle6"/>
    <dgm:cxn modelId="{DB204236-C9D9-D44A-BA37-9BEE89928B2E}" type="presParOf" srcId="{8A7C1292-2B4D-EB4B-90EC-FCCDADF956F2}" destId="{E6F5E413-276F-6441-85B8-72529077180B}" srcOrd="15" destOrd="0" presId="urn:microsoft.com/office/officeart/2005/8/layout/cycle6"/>
    <dgm:cxn modelId="{BCE3A12E-5578-FE40-B015-BC2F7736E9D3}" type="presParOf" srcId="{8A7C1292-2B4D-EB4B-90EC-FCCDADF956F2}" destId="{CEFEE336-5A02-C148-961B-B84B72039E8D}" srcOrd="16" destOrd="0" presId="urn:microsoft.com/office/officeart/2005/8/layout/cycle6"/>
    <dgm:cxn modelId="{8785DEEE-4932-A042-8B4E-C6FC84F54498}" type="presParOf" srcId="{8A7C1292-2B4D-EB4B-90EC-FCCDADF956F2}" destId="{AB484692-A206-DF4F-82BD-84B40F609DFD}" srcOrd="17" destOrd="0" presId="urn:microsoft.com/office/officeart/2005/8/layout/cycle6"/>
    <dgm:cxn modelId="{B2BA970B-0D22-634E-B4CF-6D0136E4DAD1}" type="presParOf" srcId="{8A7C1292-2B4D-EB4B-90EC-FCCDADF956F2}" destId="{2E024164-7D1D-6A44-9063-67E1FA8976E6}" srcOrd="18" destOrd="0" presId="urn:microsoft.com/office/officeart/2005/8/layout/cycle6"/>
    <dgm:cxn modelId="{4649F0A5-4B5B-6E41-A380-3FF7D4955B88}" type="presParOf" srcId="{8A7C1292-2B4D-EB4B-90EC-FCCDADF956F2}" destId="{E2643187-9997-8140-9BD6-C74A5F24825F}" srcOrd="19" destOrd="0" presId="urn:microsoft.com/office/officeart/2005/8/layout/cycle6"/>
    <dgm:cxn modelId="{8A5AF40A-C5CF-3A4C-B479-335D0FD32CDD}" type="presParOf" srcId="{8A7C1292-2B4D-EB4B-90EC-FCCDADF956F2}" destId="{61272C03-DE57-CE4F-8FD5-F898E09002DF}" srcOrd="20" destOrd="0" presId="urn:microsoft.com/office/officeart/2005/8/layout/cycle6"/>
    <dgm:cxn modelId="{6E714813-EF3C-A243-8117-B6CC06B58D8E}" type="presParOf" srcId="{8A7C1292-2B4D-EB4B-90EC-FCCDADF956F2}" destId="{D85E34CE-9AE8-8A41-A36A-4D2466A67A2C}" srcOrd="21" destOrd="0" presId="urn:microsoft.com/office/officeart/2005/8/layout/cycle6"/>
    <dgm:cxn modelId="{0C9E0AB9-86EE-9E49-A4BC-3860245841D7}" type="presParOf" srcId="{8A7C1292-2B4D-EB4B-90EC-FCCDADF956F2}" destId="{03D00AFC-17BF-3B4B-8B37-3265C3BBBA13}" srcOrd="22" destOrd="0" presId="urn:microsoft.com/office/officeart/2005/8/layout/cycle6"/>
    <dgm:cxn modelId="{5CF7FCEA-578F-7C40-8B4D-78FDF1056638}" type="presParOf" srcId="{8A7C1292-2B4D-EB4B-90EC-FCCDADF956F2}" destId="{3AD25A5B-84FB-9846-9CAE-C4C5524B4FAC}" srcOrd="23" destOrd="0" presId="urn:microsoft.com/office/officeart/2005/8/layout/cycle6"/>
    <dgm:cxn modelId="{159B71BA-575C-4146-BD83-D6A1616FBEDE}" type="presParOf" srcId="{8A7C1292-2B4D-EB4B-90EC-FCCDADF956F2}" destId="{A954C6B9-45FD-DC44-8E36-1AFF86184349}" srcOrd="24" destOrd="0" presId="urn:microsoft.com/office/officeart/2005/8/layout/cycle6"/>
    <dgm:cxn modelId="{EFD56ECD-4CEC-B24D-955D-BEC7A853B055}" type="presParOf" srcId="{8A7C1292-2B4D-EB4B-90EC-FCCDADF956F2}" destId="{AEA64BF4-D5D6-634B-AEA4-D8D03B5ECDD2}" srcOrd="25" destOrd="0" presId="urn:microsoft.com/office/officeart/2005/8/layout/cycle6"/>
    <dgm:cxn modelId="{842737E3-59E7-094A-965B-BA214EE74BB3}" type="presParOf" srcId="{8A7C1292-2B4D-EB4B-90EC-FCCDADF956F2}" destId="{FAED5128-4ADF-704E-9DDD-8EEA5CB56D3F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1EE8B-EC60-B348-99C3-651EADB64980}">
      <dsp:nvSpPr>
        <dsp:cNvPr id="0" name=""/>
        <dsp:cNvSpPr/>
      </dsp:nvSpPr>
      <dsp:spPr>
        <a:xfrm>
          <a:off x="2997215" y="-80936"/>
          <a:ext cx="634968" cy="742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Dirigente Scolastico</a:t>
          </a:r>
          <a:endParaRPr lang="it-IT" sz="800" kern="1200" dirty="0"/>
        </a:p>
      </dsp:txBody>
      <dsp:txXfrm>
        <a:off x="3028212" y="-49939"/>
        <a:ext cx="572974" cy="680390"/>
      </dsp:txXfrm>
    </dsp:sp>
    <dsp:sp modelId="{9975D4B5-7082-F441-9FF1-D66A45DAA8A7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1914119" y="32853"/>
              </a:moveTo>
              <a:arcTo wR="1592329" hR="1592329" stAng="16899543" swAng="932931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D799A-DDEB-374A-A7F4-EA801EC7442A}">
      <dsp:nvSpPr>
        <dsp:cNvPr id="0" name=""/>
        <dsp:cNvSpPr/>
      </dsp:nvSpPr>
      <dsp:spPr>
        <a:xfrm>
          <a:off x="4046651" y="328683"/>
          <a:ext cx="583155" cy="668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Funzione Strumentale</a:t>
          </a:r>
          <a:endParaRPr lang="it-IT" sz="800" kern="1200" dirty="0"/>
        </a:p>
      </dsp:txBody>
      <dsp:txXfrm>
        <a:off x="4075118" y="357150"/>
        <a:ext cx="526221" cy="611280"/>
      </dsp:txXfrm>
    </dsp:sp>
    <dsp:sp modelId="{6AE98EAB-AAC3-684D-BE4A-565E51B85AD3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2910029" y="698359"/>
              </a:moveTo>
              <a:arcTo wR="1592329" hR="1592329" stAng="19550746" swAng="978138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FB019-8ADB-714D-BAEC-79567E5A485E}">
      <dsp:nvSpPr>
        <dsp:cNvPr id="0" name=""/>
        <dsp:cNvSpPr/>
      </dsp:nvSpPr>
      <dsp:spPr>
        <a:xfrm>
          <a:off x="4563993" y="1398831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Commissione Alternanza</a:t>
          </a:r>
          <a:endParaRPr lang="it-IT" sz="800" kern="1200" dirty="0"/>
        </a:p>
      </dsp:txBody>
      <dsp:txXfrm>
        <a:off x="4584227" y="1419065"/>
        <a:ext cx="597223" cy="374031"/>
      </dsp:txXfrm>
    </dsp:sp>
    <dsp:sp modelId="{FE728A22-16B9-9940-BED9-1E96E4C06F7F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3183429" y="1529743"/>
              </a:moveTo>
              <a:arcTo wR="1592329" hR="1592329" stAng="21464846" swAng="142310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5B9E8-6F67-F24E-9507-3F4604840111}">
      <dsp:nvSpPr>
        <dsp:cNvPr id="0" name=""/>
        <dsp:cNvSpPr/>
      </dsp:nvSpPr>
      <dsp:spPr>
        <a:xfrm>
          <a:off x="4374852" y="2471501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Consigli di Classe</a:t>
          </a:r>
          <a:endParaRPr lang="it-IT" sz="1100" kern="1200" dirty="0"/>
        </a:p>
      </dsp:txBody>
      <dsp:txXfrm>
        <a:off x="4395086" y="2491735"/>
        <a:ext cx="597223" cy="374031"/>
      </dsp:txXfrm>
    </dsp:sp>
    <dsp:sp modelId="{B37E9EEB-206E-B647-ADC2-BE7020D3B014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2825562" y="2599629"/>
              </a:moveTo>
              <a:arcTo wR="1592329" hR="1592329" stAng="2354509" swAng="106442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BB7E0-A0DC-5447-8A6C-510D63306070}">
      <dsp:nvSpPr>
        <dsp:cNvPr id="0" name=""/>
        <dsp:cNvSpPr/>
      </dsp:nvSpPr>
      <dsp:spPr>
        <a:xfrm>
          <a:off x="3540463" y="3171636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Tutor Interno</a:t>
          </a:r>
          <a:endParaRPr lang="it-IT" sz="1100" kern="1200" dirty="0"/>
        </a:p>
      </dsp:txBody>
      <dsp:txXfrm>
        <a:off x="3560697" y="3191870"/>
        <a:ext cx="597223" cy="374031"/>
      </dsp:txXfrm>
    </dsp:sp>
    <dsp:sp modelId="{32B5844C-2FD4-AD48-9039-ADDC8EAD075F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1813622" y="3169207"/>
              </a:moveTo>
              <a:arcTo wR="1592329" hR="1592329" stAng="4920691" swAng="958619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5E413-276F-6441-85B8-72529077180B}">
      <dsp:nvSpPr>
        <dsp:cNvPr id="0" name=""/>
        <dsp:cNvSpPr/>
      </dsp:nvSpPr>
      <dsp:spPr>
        <a:xfrm>
          <a:off x="2451245" y="3171636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Tutor Esterno</a:t>
          </a:r>
          <a:endParaRPr lang="it-IT" sz="1100" kern="1200" dirty="0"/>
        </a:p>
      </dsp:txBody>
      <dsp:txXfrm>
        <a:off x="2471479" y="3191870"/>
        <a:ext cx="597223" cy="374031"/>
      </dsp:txXfrm>
    </dsp:sp>
    <dsp:sp modelId="{AB484692-A206-DF4F-82BD-84B40F609DFD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724670" y="2927500"/>
              </a:moveTo>
              <a:arcTo wR="1592329" hR="1592329" stAng="7381067" swAng="1064424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24164-7D1D-6A44-9063-67E1FA8976E6}">
      <dsp:nvSpPr>
        <dsp:cNvPr id="0" name=""/>
        <dsp:cNvSpPr/>
      </dsp:nvSpPr>
      <dsp:spPr>
        <a:xfrm>
          <a:off x="1616856" y="2471501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Alunni</a:t>
          </a:r>
          <a:endParaRPr lang="it-IT" sz="1100" kern="1200" dirty="0"/>
        </a:p>
      </dsp:txBody>
      <dsp:txXfrm>
        <a:off x="1637090" y="2491735"/>
        <a:ext cx="597223" cy="374031"/>
      </dsp:txXfrm>
    </dsp:sp>
    <dsp:sp modelId="{61272C03-DE57-CE4F-8FD5-F898E09002DF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110450" y="2175037"/>
              </a:moveTo>
              <a:arcTo wR="1592329" hR="1592329" stAng="9512048" swAng="142310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E34CE-9AE8-8A41-A36A-4D2466A67A2C}">
      <dsp:nvSpPr>
        <dsp:cNvPr id="0" name=""/>
        <dsp:cNvSpPr/>
      </dsp:nvSpPr>
      <dsp:spPr>
        <a:xfrm>
          <a:off x="1427715" y="1398831"/>
          <a:ext cx="637691" cy="4144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Soggetti Ospitanti</a:t>
          </a:r>
          <a:endParaRPr lang="it-IT" sz="800" kern="1200" dirty="0"/>
        </a:p>
      </dsp:txBody>
      <dsp:txXfrm>
        <a:off x="1447949" y="1419065"/>
        <a:ext cx="597223" cy="374031"/>
      </dsp:txXfrm>
    </dsp:sp>
    <dsp:sp modelId="{3AD25A5B-84FB-9846-9CAE-C4C5524B4FAC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76623" y="1104325"/>
              </a:moveTo>
              <a:arcTo wR="1592329" hR="1592329" stAng="11870804" swAng="94725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C6B9-45FD-DC44-8E36-1AFF86184349}">
      <dsp:nvSpPr>
        <dsp:cNvPr id="0" name=""/>
        <dsp:cNvSpPr/>
      </dsp:nvSpPr>
      <dsp:spPr>
        <a:xfrm>
          <a:off x="1947779" y="328683"/>
          <a:ext cx="686780" cy="668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Esperti portatori di esperienze formative</a:t>
          </a:r>
          <a:endParaRPr lang="it-IT" sz="800" kern="1200" dirty="0"/>
        </a:p>
      </dsp:txBody>
      <dsp:txXfrm>
        <a:off x="1980399" y="361303"/>
        <a:ext cx="621540" cy="602974"/>
      </dsp:txXfrm>
    </dsp:sp>
    <dsp:sp modelId="{FAED5128-4ADF-704E-9DDD-8EEA5CB56D3F}">
      <dsp:nvSpPr>
        <dsp:cNvPr id="0" name=""/>
        <dsp:cNvSpPr/>
      </dsp:nvSpPr>
      <dsp:spPr>
        <a:xfrm>
          <a:off x="1722370" y="290256"/>
          <a:ext cx="3184659" cy="3184659"/>
        </a:xfrm>
        <a:custGeom>
          <a:avLst/>
          <a:gdLst/>
          <a:ahLst/>
          <a:cxnLst/>
          <a:rect l="0" t="0" r="0" b="0"/>
          <a:pathLst>
            <a:path>
              <a:moveTo>
                <a:pt x="915647" y="150936"/>
              </a:moveTo>
              <a:arcTo wR="1592329" hR="1592329" stAng="14691099" swAng="810595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A8ADFD5B-A66C-449C-B6E8-FB716D07777D}" type="datetimeFigureOut">
              <a:rPr lang="en-US"/>
              <a:pPr/>
              <a:t>12/22/2015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CA5D3BF3-D352-46FC-8343-31F56E6730EA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65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75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70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83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28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4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86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03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029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210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5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it-IT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kumimoji="0" lang="it-IT" smtClean="0"/>
              <a:t>Fare clic per modificare lo stile del sottotitolo dello schema</a:t>
            </a:r>
            <a:endParaRPr kumimoji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it-IT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it-IT">
                <a:solidFill>
                  <a:srgbClr val="FFFFFF"/>
                </a:solidFill>
              </a:rPr>
              <a:pPr algn="ctr"/>
              <a:t>22/12/2015</a:t>
            </a:fld>
            <a:endParaRPr kumimoji="0" lang="it-IT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it-IT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it-IT">
                <a:solidFill>
                  <a:schemeClr val="tx2"/>
                </a:solidFill>
              </a:rPr>
              <a:pPr/>
              <a:t>‹N›</a:t>
            </a:fld>
            <a:endParaRPr kumimoji="0" lang="it-IT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it-IT" cap="all" baseline="0"/>
            </a:lvl1pPr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it-IT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it-IT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it-IT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it-IT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it-IT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it-IT" sz="24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it-IT"/>
            </a:lvl1pPr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it-IT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it-IT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it-IT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rgbClr val="FFFFFF"/>
                </a:solidFill>
              </a:rPr>
              <a:pPr/>
              <a:t>‹N›</a:t>
            </a:fld>
            <a:endParaRPr kumimoji="0" 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chemeClr val="tx2"/>
                </a:solidFill>
              </a:rPr>
              <a:pPr/>
              <a:t>‹N›</a:t>
            </a:fld>
            <a:endParaRPr kumimoji="0" lang="it-IT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it-IT" sz="4200" b="0"/>
            </a:lvl1pPr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rgbClr val="FFFFFF"/>
                </a:solidFill>
              </a:rPr>
              <a:pPr/>
              <a:t>‹N›</a:t>
            </a:fld>
            <a:endParaRPr kumimoji="0" lang="it-IT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it-IT" sz="1800"/>
            </a:lvl1pPr>
            <a:lvl2pPr eaLnBrk="1" latinLnBrk="0" hangingPunct="1">
              <a:buNone/>
              <a:defRPr kumimoji="0" lang="it-IT" sz="1200"/>
            </a:lvl2pPr>
            <a:lvl3pPr eaLnBrk="1" latinLnBrk="0" hangingPunct="1">
              <a:buNone/>
              <a:defRPr kumimoji="0" lang="it-IT" sz="1000"/>
            </a:lvl3pPr>
            <a:lvl4pPr eaLnBrk="1" latinLnBrk="0" hangingPunct="1">
              <a:buNone/>
              <a:defRPr kumimoji="0" lang="it-IT" sz="900"/>
            </a:lvl4pPr>
            <a:lvl5pPr eaLnBrk="1" latinLnBrk="0" hangingPunct="1"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it-IT" sz="3200"/>
            </a:lvl1pPr>
            <a:extLst/>
          </a:lstStyle>
          <a:p>
            <a:r>
              <a:rPr kumimoji="0" lang="it-IT" smtClean="0"/>
              <a:t>Trascinare l'immagine su un segnaposto o fare clic sull'icona per aggiungerla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it-IT" sz="1700"/>
            </a:lvl1pPr>
            <a:lvl2pPr eaLnBrk="1" latinLnBrk="0" hangingPunct="1">
              <a:buFontTx/>
              <a:buNone/>
              <a:defRPr kumimoji="0" lang="it-IT" sz="1200"/>
            </a:lvl2pPr>
            <a:lvl3pPr eaLnBrk="1" latinLnBrk="0" hangingPunct="1">
              <a:buFontTx/>
              <a:buNone/>
              <a:defRPr kumimoji="0" lang="it-IT" sz="1000"/>
            </a:lvl3pPr>
            <a:lvl4pPr eaLnBrk="1" latinLnBrk="0" hangingPunct="1">
              <a:buFontTx/>
              <a:buNone/>
              <a:defRPr kumimoji="0" lang="it-IT" sz="900"/>
            </a:lvl4pPr>
            <a:lvl5pPr eaLnBrk="1" latinLnBrk="0" hangingPunct="1">
              <a:buFontTx/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it-IT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kumimoji="0" lang="en-US"/>
              <a:pPr/>
              <a:t>12/22/2015</a:t>
            </a:fld>
            <a:endParaRPr kumimoji="0"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it-IT" sz="2800"/>
            </a:lvl1pPr>
            <a:extLst/>
          </a:lstStyle>
          <a:p>
            <a:pPr algn="ctr"/>
            <a:fld id="{8F82E0A0-C266-4798-8C8F-B9F91E9DA37E}" type="slidenum">
              <a:rPr kumimoji="0" lang="it-IT" sz="28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it-IT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kumimoji="0" lang="en-US"/>
              <a:pPr/>
              <a:t>12/22/2015</a:t>
            </a:fld>
            <a:endParaRPr kumimoji="0" lang="it-IT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it-IT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it-IT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it-IT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stile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it-IT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it-IT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it-I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it-IT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2286000" y="4552950"/>
            <a:ext cx="6858000" cy="514350"/>
          </a:xfrm>
        </p:spPr>
        <p:txBody>
          <a:bodyPr>
            <a:noAutofit/>
          </a:bodyPr>
          <a:lstStyle/>
          <a:p>
            <a:endParaRPr lang="it-IT" sz="1800" dirty="0" smtClean="0"/>
          </a:p>
          <a:p>
            <a:r>
              <a:rPr lang="it-IT" sz="1800" dirty="0" smtClean="0"/>
              <a:t>Martedì </a:t>
            </a:r>
            <a:r>
              <a:rPr lang="it-IT" sz="1800" dirty="0"/>
              <a:t>1 dicembre </a:t>
            </a:r>
            <a:r>
              <a:rPr lang="it-IT" sz="1800" dirty="0" smtClean="0"/>
              <a:t>2015 - </a:t>
            </a:r>
            <a:r>
              <a:rPr lang="it-IT" sz="1800" dirty="0"/>
              <a:t>ore </a:t>
            </a:r>
            <a:r>
              <a:rPr lang="it-IT" sz="1800" dirty="0" smtClean="0"/>
              <a:t>9,30/16,30 - Aula </a:t>
            </a:r>
            <a:r>
              <a:rPr lang="it-IT" sz="1800" dirty="0"/>
              <a:t>Magna </a:t>
            </a:r>
            <a:r>
              <a:rPr lang="it-IT" sz="1800" dirty="0" smtClean="0"/>
              <a:t>ITIS </a:t>
            </a:r>
            <a:r>
              <a:rPr lang="it-IT" sz="1800" dirty="0"/>
              <a:t>“Galilei”</a:t>
            </a:r>
          </a:p>
          <a:p>
            <a:endParaRPr lang="it-IT" sz="1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362200" y="1962150"/>
            <a:ext cx="6477000" cy="1905000"/>
          </a:xfrm>
        </p:spPr>
        <p:txBody>
          <a:bodyPr>
            <a:noAutofit/>
          </a:bodyPr>
          <a:lstStyle/>
          <a:p>
            <a:pPr algn="ctr"/>
            <a:r>
              <a:rPr lang="it-IT" sz="3200" dirty="0"/>
              <a:t>SEMINARIO NAZIONALE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L’alternanza </a:t>
            </a:r>
            <a:r>
              <a:rPr lang="it-IT" sz="2400" dirty="0"/>
              <a:t>scuola lavoro nei licei.  Opportunità, esempi e proposte operative per i percorsi liceali </a:t>
            </a:r>
          </a:p>
        </p:txBody>
      </p:sp>
      <p:pic>
        <p:nvPicPr>
          <p:cNvPr id="4" name="Immagine 3" descr="mds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61950"/>
            <a:ext cx="6051176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1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Come sviluppare i Moduli</a:t>
            </a:r>
            <a:endParaRPr lang="it-IT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04800" y="1581150"/>
            <a:ext cx="2514600" cy="3200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it-IT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it-IT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it-IT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t-IT" sz="1600" dirty="0" smtClean="0"/>
              <a:t>I moduli curricolari verranno sviluppati da tavoli tecnici ad hoc che si occuperanno dello sviluppo delle unità didattiche, creazione e assemblaggio del materiale didattico, eventuali test in uscita.</a:t>
            </a:r>
          </a:p>
          <a:p>
            <a:pPr marL="0" indent="0">
              <a:buNone/>
            </a:pPr>
            <a:r>
              <a:rPr lang="it-IT" sz="1600" dirty="0" smtClean="0"/>
              <a:t>Alcuni dei moduli potranno essere ripetuti nel quinto anno ad un livello di competenze più avanzato.</a:t>
            </a:r>
            <a:endParaRPr lang="it-IT" sz="1600" dirty="0"/>
          </a:p>
        </p:txBody>
      </p:sp>
      <p:sp>
        <p:nvSpPr>
          <p:cNvPr id="5" name="Rectangle 3"/>
          <p:cNvSpPr>
            <a:spLocks noGrp="1"/>
          </p:cNvSpPr>
          <p:nvPr>
            <p:ph sz="quarter" idx="14"/>
          </p:nvPr>
        </p:nvSpPr>
        <p:spPr>
          <a:xfrm>
            <a:off x="2971800" y="1428750"/>
            <a:ext cx="6019800" cy="3581400"/>
          </a:xfrm>
        </p:spPr>
        <p:txBody>
          <a:bodyPr>
            <a:normAutofit fontScale="40000" lnSpcReduction="20000"/>
          </a:bodyPr>
          <a:lstStyle>
            <a:extLst/>
          </a:lstStyle>
          <a:p>
            <a:pPr lvl="0"/>
            <a:r>
              <a:rPr lang="it-IT" sz="3800" dirty="0"/>
              <a:t>MODULO 1 - Orientarsi: dal bilancio delle competenze alla costruzione di un progetto di vita (15 ore</a:t>
            </a:r>
            <a:r>
              <a:rPr lang="it-IT" sz="3800" dirty="0" smtClean="0"/>
              <a:t>) </a:t>
            </a:r>
            <a:r>
              <a:rPr lang="it-IT" sz="3800" dirty="0" smtClean="0">
                <a:solidFill>
                  <a:srgbClr val="008000"/>
                </a:solidFill>
              </a:rPr>
              <a:t>(Interdisciplinare – Misto – unità didattiche programmate da soggetti interni ed esterni)</a:t>
            </a:r>
            <a:endParaRPr lang="it-IT" sz="3800" dirty="0">
              <a:solidFill>
                <a:srgbClr val="008000"/>
              </a:solidFill>
            </a:endParaRPr>
          </a:p>
          <a:p>
            <a:pPr lvl="0"/>
            <a:r>
              <a:rPr lang="it-IT" sz="3800" dirty="0"/>
              <a:t>MODULO 2 - Dal bilancio delle competenze al Curriculum Vitae; saper descrivere le proprie capacità, competenze e aspirazioni </a:t>
            </a:r>
            <a:r>
              <a:rPr lang="it-IT" sz="3800" dirty="0">
                <a:solidFill>
                  <a:srgbClr val="008000"/>
                </a:solidFill>
              </a:rPr>
              <a:t>(in Italiano e Inglese)</a:t>
            </a:r>
            <a:r>
              <a:rPr lang="it-IT" sz="3800" dirty="0"/>
              <a:t> (5 ore)</a:t>
            </a:r>
          </a:p>
          <a:p>
            <a:pPr lvl="0"/>
            <a:r>
              <a:rPr lang="it-IT" sz="3800" dirty="0">
                <a:solidFill>
                  <a:srgbClr val="FF0000"/>
                </a:solidFill>
              </a:rPr>
              <a:t>MODULO 3 - Competenze digitali: imparare ad utilizzare editor di testo e fogli di calcolo elettronici, presentazioni (28 ore</a:t>
            </a:r>
            <a:r>
              <a:rPr lang="it-IT" sz="3800" dirty="0" smtClean="0">
                <a:solidFill>
                  <a:srgbClr val="FF0000"/>
                </a:solidFill>
              </a:rPr>
              <a:t>) – Extracurricolare – fuori orario scolastico </a:t>
            </a:r>
            <a:r>
              <a:rPr lang="it-IT" sz="3800" dirty="0" smtClean="0">
                <a:solidFill>
                  <a:srgbClr val="008000"/>
                </a:solidFill>
              </a:rPr>
              <a:t>(esperti esterni)</a:t>
            </a:r>
            <a:endParaRPr lang="it-IT" sz="3800" dirty="0">
              <a:solidFill>
                <a:srgbClr val="008000"/>
              </a:solidFill>
            </a:endParaRPr>
          </a:p>
          <a:p>
            <a:pPr lvl="0"/>
            <a:r>
              <a:rPr lang="it-IT" sz="3800" dirty="0"/>
              <a:t>MODULO 4 - Lingua inglese e competenze digitali (12 ore)</a:t>
            </a:r>
          </a:p>
          <a:p>
            <a:pPr lvl="0"/>
            <a:r>
              <a:rPr lang="it-IT" sz="3800" dirty="0"/>
              <a:t>MODULO 5 – Il sistema produttivo. Produzione di beni, servizi, terzo settore: specificità. Gli strumenti di accesso al mercato del lavoro (12 ore</a:t>
            </a:r>
            <a:r>
              <a:rPr lang="it-IT" sz="3800" dirty="0" smtClean="0"/>
              <a:t>) </a:t>
            </a:r>
            <a:r>
              <a:rPr lang="it-IT" sz="3800" dirty="0" smtClean="0">
                <a:solidFill>
                  <a:srgbClr val="008000"/>
                </a:solidFill>
              </a:rPr>
              <a:t>(</a:t>
            </a:r>
            <a:r>
              <a:rPr lang="it-IT" sz="3800" dirty="0">
                <a:solidFill>
                  <a:srgbClr val="008000"/>
                </a:solidFill>
              </a:rPr>
              <a:t>Interdisciplinare Misto unità didattiche programmate da soggetti interni ed </a:t>
            </a:r>
            <a:r>
              <a:rPr lang="it-IT" sz="3800" dirty="0" smtClean="0">
                <a:solidFill>
                  <a:srgbClr val="008000"/>
                </a:solidFill>
              </a:rPr>
              <a:t>esterni)</a:t>
            </a:r>
            <a:endParaRPr lang="it-IT" sz="3800" dirty="0">
              <a:solidFill>
                <a:srgbClr val="008000"/>
              </a:solidFill>
            </a:endParaRPr>
          </a:p>
          <a:p>
            <a:pPr lvl="0"/>
            <a:r>
              <a:rPr lang="it-IT" sz="3800" dirty="0">
                <a:solidFill>
                  <a:srgbClr val="FF0000"/>
                </a:solidFill>
              </a:rPr>
              <a:t>MODULO 6 - Osservazione attiva di ambienti di lavoro (8 ore</a:t>
            </a:r>
            <a:r>
              <a:rPr lang="it-IT" sz="3800" dirty="0" smtClean="0">
                <a:solidFill>
                  <a:srgbClr val="FF0000"/>
                </a:solidFill>
              </a:rPr>
              <a:t>)- “attività in esterno o comunque extracurricolare”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20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sz="2800" dirty="0" smtClean="0"/>
              <a:t>I Risultati che ci attendiamo per gli studenti</a:t>
            </a:r>
            <a:endParaRPr lang="it-IT" sz="28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2285999"/>
          </a:xfrm>
        </p:spPr>
        <p:txBody>
          <a:bodyPr>
            <a:normAutofit fontScale="55000" lnSpcReduction="20000"/>
          </a:bodyPr>
          <a:lstStyle>
            <a:extLst/>
          </a:lstStyle>
          <a:p>
            <a:r>
              <a:rPr lang="it-IT" sz="2400" b="1" dirty="0"/>
              <a:t>Valenza formativa</a:t>
            </a:r>
            <a:r>
              <a:rPr lang="it-IT" sz="2400" dirty="0"/>
              <a:t>:</a:t>
            </a:r>
          </a:p>
          <a:p>
            <a:pPr lvl="0"/>
            <a:r>
              <a:rPr lang="it-IT" sz="2400" dirty="0"/>
              <a:t>Sviluppo delle competenze comunicative, relazionali ed organizzative</a:t>
            </a:r>
          </a:p>
          <a:p>
            <a:pPr lvl="0"/>
            <a:r>
              <a:rPr lang="it-IT" sz="2400" dirty="0"/>
              <a:t>Potenziamento delle capacità di </a:t>
            </a:r>
            <a:r>
              <a:rPr lang="it-IT" sz="2400" dirty="0" err="1"/>
              <a:t>problem</a:t>
            </a:r>
            <a:r>
              <a:rPr lang="it-IT" sz="2400" dirty="0"/>
              <a:t> </a:t>
            </a:r>
            <a:r>
              <a:rPr lang="it-IT" sz="2400" dirty="0" err="1"/>
              <a:t>solving</a:t>
            </a:r>
            <a:endParaRPr lang="it-IT" sz="2400" dirty="0"/>
          </a:p>
          <a:p>
            <a:pPr lvl="0"/>
            <a:r>
              <a:rPr lang="it-IT" sz="2400" dirty="0"/>
              <a:t>Sviluppo di un approccio sistemico che consenta di leggere la realtà e fornire risposte adeguate</a:t>
            </a:r>
          </a:p>
          <a:p>
            <a:pPr lvl="0"/>
            <a:r>
              <a:rPr lang="it-IT" sz="2400" dirty="0"/>
              <a:t>Rivisitazione del percorso formativo alla luce delle esperienze e competenze acquisite in alternanza</a:t>
            </a:r>
          </a:p>
          <a:p>
            <a:pPr lvl="0"/>
            <a:r>
              <a:rPr lang="it-IT" sz="2400" dirty="0"/>
              <a:t>Comprendere l’importanza della logica dell’apprendimento continuo</a:t>
            </a:r>
          </a:p>
          <a:p>
            <a:pPr marL="0" indent="0" algn="just">
              <a:buNone/>
            </a:pPr>
            <a:endParaRPr lang="it-IT" sz="2400" b="1" dirty="0" smtClean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657601"/>
          </a:xfrm>
        </p:spPr>
        <p:txBody>
          <a:bodyPr>
            <a:noAutofit/>
          </a:bodyPr>
          <a:lstStyle>
            <a:extLst/>
          </a:lstStyle>
          <a:p>
            <a:pPr lvl="0"/>
            <a:r>
              <a:rPr lang="it-IT" sz="1100" dirty="0"/>
              <a:t>implementare le conoscenze funzionali in relazione alle seguenti discipline: scienze umane, diritto, lingue straniere, matematica e scienze attuariali;</a:t>
            </a:r>
          </a:p>
          <a:p>
            <a:pPr lvl="0"/>
            <a:r>
              <a:rPr lang="it-IT" sz="1100" dirty="0"/>
              <a:t>far acquisire maggiori competenze di analisi e sintesi trasferibili agli ambiti lavorativi; </a:t>
            </a:r>
          </a:p>
          <a:p>
            <a:pPr lvl="0"/>
            <a:r>
              <a:rPr lang="it-IT" sz="1100" dirty="0"/>
              <a:t>migliorare le capacità gestionali e organizzative degli studenti; </a:t>
            </a:r>
          </a:p>
          <a:p>
            <a:pPr lvl="0"/>
            <a:r>
              <a:rPr lang="it-IT" sz="1100" dirty="0"/>
              <a:t>far acquisire agli studenti una corretta visione dei compiti e delle conoscenze richieste dal mondo del lavoro alle figure professionali attuali e future; </a:t>
            </a:r>
          </a:p>
          <a:p>
            <a:pPr lvl="0"/>
            <a:r>
              <a:rPr lang="it-IT" sz="1100" dirty="0"/>
              <a:t>far acquisire nello specifico agli studenti la conoscenza dei modelli di analisi dei processi lavorativi  e nozioni di base di statistica, di economia e della normativa relativa per arricchire il percorso di studi; </a:t>
            </a:r>
          </a:p>
          <a:p>
            <a:pPr lvl="0"/>
            <a:r>
              <a:rPr lang="it-IT" sz="1100" dirty="0"/>
              <a:t>avviare ad una proficua e duratura collaborazione tra scuola superiore, istituzioni culturali, terzo settore, università e settori produttivi del territorio</a:t>
            </a:r>
            <a:r>
              <a:rPr lang="it-IT" sz="1100" dirty="0" smtClean="0"/>
              <a:t>.</a:t>
            </a:r>
            <a:endParaRPr lang="it-IT" sz="1100" dirty="0"/>
          </a:p>
        </p:txBody>
      </p:sp>
      <p:pic>
        <p:nvPicPr>
          <p:cNvPr id="5" name="Immagine 4" descr="competenc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562350"/>
            <a:ext cx="22098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Monitoraggio Risultati</a:t>
            </a:r>
            <a:endParaRPr lang="it-IT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381000" y="1428750"/>
            <a:ext cx="8610600" cy="3581400"/>
          </a:xfrm>
        </p:spPr>
        <p:txBody>
          <a:bodyPr>
            <a:normAutofit fontScale="77500" lnSpcReduction="20000"/>
          </a:bodyPr>
          <a:lstStyle>
            <a:extLst/>
          </a:lstStyle>
          <a:p>
            <a:pPr marL="0" indent="0">
              <a:buNone/>
            </a:pPr>
            <a:r>
              <a:rPr lang="it-IT" sz="1700" dirty="0"/>
              <a:t>Al termine del primo anno, un Tavolo di Coordinamento tra tutti i referenti (Comitato Scientifico, Consiglio di classe, tutor didattici e i soggetti esterni) verrà costituito al fine di:</a:t>
            </a:r>
          </a:p>
          <a:p>
            <a:pPr marL="0" indent="0">
              <a:buNone/>
            </a:pPr>
            <a:r>
              <a:rPr lang="it-IT" sz="1700" dirty="0"/>
              <a:t> </a:t>
            </a:r>
          </a:p>
          <a:p>
            <a:pPr lvl="0"/>
            <a:r>
              <a:rPr lang="it-IT" sz="1700" dirty="0"/>
              <a:t>monitorare l’andamento </a:t>
            </a:r>
            <a:r>
              <a:rPr lang="it-IT" sz="1700" i="1" dirty="0"/>
              <a:t>in itinere </a:t>
            </a:r>
            <a:r>
              <a:rPr lang="it-IT" sz="1700" dirty="0"/>
              <a:t>e le fasi di </a:t>
            </a:r>
            <a:r>
              <a:rPr lang="it-IT" sz="1700" i="1" dirty="0"/>
              <a:t>audit </a:t>
            </a:r>
            <a:r>
              <a:rPr lang="it-IT" sz="1700" dirty="0"/>
              <a:t>finali;</a:t>
            </a:r>
          </a:p>
          <a:p>
            <a:pPr lvl="0"/>
            <a:r>
              <a:rPr lang="it-IT" sz="1700" dirty="0"/>
              <a:t>valutare in fase conclusiva a partire dagli esiti di: continuità, partecipazione ai percorsi proposti, e valutazione degli apprendimenti e ricaduta sulla crescita e autoconsapevolezza dello studente;</a:t>
            </a:r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dirty="0"/>
              <a:t>La verifica finale conclusiva degli interventi comporterà, al termine dei tre anni di progetto:</a:t>
            </a:r>
          </a:p>
          <a:p>
            <a:pPr lvl="0"/>
            <a:r>
              <a:rPr lang="it-IT" sz="1700" dirty="0" smtClean="0"/>
              <a:t>La </a:t>
            </a:r>
            <a:r>
              <a:rPr lang="it-IT" sz="1700" dirty="0"/>
              <a:t>realizzazione di una specifica attività/progetto, ideata e assegnata dai tutor didattico ed aziendale sulla base di quanto appreso durante il percorso personalizzato, che ottemperi le fasi “dalla progettazione alla realizzazione”; </a:t>
            </a:r>
            <a:r>
              <a:rPr lang="it-IT" sz="1700" i="1" dirty="0"/>
              <a:t>ovvero</a:t>
            </a:r>
            <a:r>
              <a:rPr lang="it-IT" sz="1700" dirty="0"/>
              <a:t> la realizzazione da parte di ogni studente di un </a:t>
            </a:r>
            <a:r>
              <a:rPr lang="it-IT" sz="1700" dirty="0" err="1"/>
              <a:t>projectwork</a:t>
            </a:r>
            <a:r>
              <a:rPr lang="it-IT" sz="1700" dirty="0"/>
              <a:t>, coerente con il percorso personalizzato seguìto, che abbia come obiettivo la ricerca, la progettazione e l’offerta  di soluzioni relative al miglioramento della qualità dello stato di infrastrutture,  prodotti o servizi rispetto ai quali è stata svolta l’attività di stage.</a:t>
            </a:r>
          </a:p>
          <a:p>
            <a:pPr lvl="0"/>
            <a:r>
              <a:rPr lang="it-IT" sz="1700" dirty="0"/>
              <a:t>valutazione </a:t>
            </a:r>
            <a:r>
              <a:rPr lang="it-IT" sz="1700" i="1" dirty="0"/>
              <a:t>ex post </a:t>
            </a:r>
            <a:r>
              <a:rPr lang="it-IT" sz="1700" dirty="0"/>
              <a:t>sui dati di orientamento in uscita (Facoltà scelte) per gli studi universitari </a:t>
            </a:r>
          </a:p>
          <a:p>
            <a:pPr lvl="0"/>
            <a:r>
              <a:rPr lang="it-IT" sz="1700" dirty="0"/>
              <a:t>valutazione </a:t>
            </a:r>
            <a:r>
              <a:rPr lang="it-IT" sz="1700" i="1" dirty="0"/>
              <a:t>ex post</a:t>
            </a:r>
            <a:r>
              <a:rPr lang="it-IT" sz="1700" dirty="0"/>
              <a:t> sui dati di impiego (a campione) degli studenti in uscita per l’anno scolastico successivo, con eventuale follow-up (a campione) nel triennio successivo</a:t>
            </a:r>
            <a:r>
              <a:rPr lang="it-IT" sz="1700" dirty="0" smtClean="0"/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3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Compiti del Consiglio di Classe</a:t>
            </a:r>
            <a:endParaRPr lang="it-IT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609600" y="1428751"/>
            <a:ext cx="3962400" cy="3352799"/>
          </a:xfrm>
        </p:spPr>
        <p:txBody>
          <a:bodyPr>
            <a:normAutofit fontScale="40000" lnSpcReduction="20000"/>
          </a:bodyPr>
          <a:lstStyle>
            <a:extLst/>
          </a:lstStyle>
          <a:p>
            <a:r>
              <a:rPr lang="it-IT" dirty="0"/>
              <a:t>Concorre alla redazione e allo sviluppo del percorso formativo</a:t>
            </a:r>
          </a:p>
          <a:p>
            <a:pPr lvl="0"/>
            <a:r>
              <a:rPr lang="it-IT" dirty="0" smtClean="0"/>
              <a:t>verifica </a:t>
            </a:r>
            <a:r>
              <a:rPr lang="it-IT" dirty="0"/>
              <a:t>lo svolgimento delle attività ed il rispetto dei tempi, coordina eventuali azioni di correzione in base alle indicazioni del tutor; </a:t>
            </a:r>
            <a:endParaRPr lang="it-IT" dirty="0" smtClean="0"/>
          </a:p>
          <a:p>
            <a:pPr lvl="0"/>
            <a:r>
              <a:rPr lang="it-IT" dirty="0" smtClean="0"/>
              <a:t>Coordina </a:t>
            </a:r>
            <a:r>
              <a:rPr lang="it-IT" dirty="0"/>
              <a:t>le attività dei soggetti coinvolti; </a:t>
            </a:r>
          </a:p>
          <a:p>
            <a:pPr lvl="0"/>
            <a:r>
              <a:rPr lang="it-IT" dirty="0"/>
              <a:t>Fornisce supporto ai tutor interni ed esterni;  </a:t>
            </a:r>
          </a:p>
          <a:p>
            <a:pPr lvl="0"/>
            <a:r>
              <a:rPr lang="it-IT" dirty="0"/>
              <a:t>Raccoglie gli strumenti di Valutazione;</a:t>
            </a:r>
          </a:p>
          <a:p>
            <a:pPr lvl="0"/>
            <a:r>
              <a:rPr lang="it-IT" dirty="0"/>
              <a:t>Acquisisce la valutazione del percorso di alternanza come elemento di valutazione delle singole discipline e del complessivo profilo dello studente ai fini dell’attribuzione del credito formativo;  </a:t>
            </a:r>
          </a:p>
          <a:p>
            <a:pPr lvl="0"/>
            <a:r>
              <a:rPr lang="it-IT" dirty="0" smtClean="0"/>
              <a:t>Collabora alla </a:t>
            </a:r>
            <a:r>
              <a:rPr lang="it-IT" dirty="0"/>
              <a:t>Rendicontazione del progetto: raccolta, tabulazione dei dati e relazione finale;</a:t>
            </a:r>
          </a:p>
          <a:p>
            <a:pPr lvl="0"/>
            <a:r>
              <a:rPr lang="it-IT" dirty="0"/>
              <a:t>Collabora alla disseminazione dei risultati fornendo tutti i materiali e il resoconto finale.</a:t>
            </a:r>
          </a:p>
        </p:txBody>
      </p:sp>
      <p:pic>
        <p:nvPicPr>
          <p:cNvPr id="3" name="Immagine 2" descr="TechnologyCommP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85950"/>
            <a:ext cx="3733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Compiti del Tutor Interno</a:t>
            </a:r>
            <a:endParaRPr lang="it-IT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1524000" y="1428751"/>
            <a:ext cx="7010400" cy="3352799"/>
          </a:xfrm>
        </p:spPr>
        <p:txBody>
          <a:bodyPr>
            <a:noAutofit/>
          </a:bodyPr>
          <a:lstStyle>
            <a:extLst/>
          </a:lstStyle>
          <a:p>
            <a:pPr lvl="1"/>
            <a:r>
              <a:rPr lang="it-IT" sz="1050" dirty="0" smtClean="0"/>
              <a:t>Studia e acquisisce, </a:t>
            </a:r>
            <a:r>
              <a:rPr lang="it-IT" sz="1050" dirty="0"/>
              <a:t>insieme al tutor esterno, il percorso formativo personalizzato che verrà sottoscritto dalle parti coinvolte (scuola, struttura ospitante, studente/soggetti esercenti la potestà </a:t>
            </a:r>
            <a:r>
              <a:rPr lang="it-IT" sz="1050" dirty="0" smtClean="0"/>
              <a:t>genitoriale</a:t>
            </a:r>
            <a:r>
              <a:rPr lang="it-IT" sz="1050" dirty="0"/>
              <a:t>); </a:t>
            </a:r>
          </a:p>
          <a:p>
            <a:pPr lvl="1"/>
            <a:r>
              <a:rPr lang="it-IT" sz="1050" dirty="0" smtClean="0"/>
              <a:t>assiste </a:t>
            </a:r>
            <a:r>
              <a:rPr lang="it-IT" sz="1050" dirty="0"/>
              <a:t>e guida lo studente nei percorsi di alternanza e ne verifica, in collaborazione con il tutor esterno, il corretto svolgimento; </a:t>
            </a:r>
          </a:p>
          <a:p>
            <a:pPr lvl="1"/>
            <a:r>
              <a:rPr lang="it-IT" sz="1050" dirty="0" smtClean="0"/>
              <a:t>gestisce </a:t>
            </a:r>
            <a:r>
              <a:rPr lang="it-IT" sz="1050" dirty="0"/>
              <a:t>le relazioni con il contesto in cui si sviluppa l’esperienza di alternanza scuola </a:t>
            </a:r>
            <a:r>
              <a:rPr lang="it-IT" sz="1050" dirty="0" smtClean="0"/>
              <a:t>lavoro</a:t>
            </a:r>
            <a:r>
              <a:rPr lang="it-IT" sz="1050" dirty="0"/>
              <a:t>, rapportandosi con il tutor esterno; </a:t>
            </a:r>
            <a:endParaRPr lang="it-IT" sz="1050" dirty="0" smtClean="0"/>
          </a:p>
          <a:p>
            <a:pPr lvl="1"/>
            <a:r>
              <a:rPr lang="it-IT" sz="1050" dirty="0"/>
              <a:t> monitora le attività e affronta le eventuali criticità che dovessero emergere dalle stesse; </a:t>
            </a:r>
          </a:p>
          <a:p>
            <a:pPr lvl="1"/>
            <a:r>
              <a:rPr lang="it-IT" sz="1050" dirty="0" smtClean="0"/>
              <a:t>valuta</a:t>
            </a:r>
            <a:r>
              <a:rPr lang="it-IT" sz="1050" dirty="0"/>
              <a:t>, comunica e valorizza gli obiettivi raggiunti e le competenze progressivamente sviluppate dallo studente; </a:t>
            </a:r>
          </a:p>
          <a:p>
            <a:pPr lvl="1"/>
            <a:r>
              <a:rPr lang="it-IT" sz="1050" dirty="0" smtClean="0"/>
              <a:t>promuove </a:t>
            </a:r>
            <a:r>
              <a:rPr lang="it-IT" sz="1050" dirty="0"/>
              <a:t>l’attività di valutazione sull’efficacia e la coerenza del percorso di alternanza, da </a:t>
            </a:r>
            <a:r>
              <a:rPr lang="it-IT" sz="1050" dirty="0" smtClean="0"/>
              <a:t>parte </a:t>
            </a:r>
            <a:r>
              <a:rPr lang="it-IT" sz="1050" dirty="0"/>
              <a:t>dello studente coinvolto; </a:t>
            </a:r>
          </a:p>
          <a:p>
            <a:pPr lvl="1"/>
            <a:r>
              <a:rPr lang="it-IT" sz="1050" dirty="0" smtClean="0"/>
              <a:t>informa </a:t>
            </a:r>
            <a:r>
              <a:rPr lang="it-IT" sz="1050" dirty="0"/>
              <a:t>gli organi scolastici preposti (Dirigente Scolastico, Dipartimenti, Collegio dei docenti, Comitato Tecnico Scientifico/Comitato Scientifico) ed aggiorna il Consiglio di classe sullo svolgimento dei percorsi, anche ai fini dell’eventuale riallineamento della classe; </a:t>
            </a:r>
          </a:p>
          <a:p>
            <a:pPr lvl="1"/>
            <a:r>
              <a:rPr lang="it-IT" sz="1050" dirty="0" smtClean="0"/>
              <a:t>assiste </a:t>
            </a:r>
            <a:r>
              <a:rPr lang="it-IT" sz="1050" dirty="0"/>
              <a:t>il Dirigente Scolastico nella redazione della scheda di valutazione sulle strutture con le quali sono state stipulate le convenzioni per le attività di alternanza, evidenziandone il potenziale formativo e le eventuali difficoltà incontrate nella collaborazione. 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228600" y="1733550"/>
            <a:ext cx="1371600" cy="16002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it-IT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it-IT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it-IT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t-IT" sz="1200" dirty="0" smtClean="0"/>
              <a:t>Il Tutor è una figura fondamentale del progetto sulla quale la scuola è pronta ad investire anche in termini di formazione.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800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I </a:t>
            </a:r>
            <a:r>
              <a:rPr lang="it-IT" dirty="0"/>
              <a:t>S</a:t>
            </a:r>
            <a:r>
              <a:rPr lang="it-IT" dirty="0" smtClean="0"/>
              <a:t>oggetti Esterni</a:t>
            </a:r>
            <a:endParaRPr lang="it-IT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2971800" y="1428750"/>
            <a:ext cx="6019800" cy="3581400"/>
          </a:xfrm>
        </p:spPr>
        <p:txBody>
          <a:bodyPr>
            <a:normAutofit fontScale="25000" lnSpcReduction="20000"/>
          </a:bodyPr>
          <a:lstStyle>
            <a:extLst/>
          </a:lstStyle>
          <a:p>
            <a:pPr lvl="0"/>
            <a:endParaRPr lang="it-IT" sz="3200" dirty="0" smtClean="0"/>
          </a:p>
          <a:p>
            <a:pPr marL="0" lvl="0" indent="0">
              <a:buNone/>
            </a:pPr>
            <a:r>
              <a:rPr lang="it-IT" sz="3600" dirty="0" smtClean="0"/>
              <a:t>IL TUTOR ESTERNO:</a:t>
            </a:r>
            <a:endParaRPr lang="it-IT" sz="3600" dirty="0"/>
          </a:p>
          <a:p>
            <a:pPr lvl="0"/>
            <a:r>
              <a:rPr lang="it-IT" sz="3600" dirty="0" smtClean="0"/>
              <a:t>a</a:t>
            </a:r>
            <a:r>
              <a:rPr lang="it-IT" sz="3600" dirty="0"/>
              <a:t>)  collabora con il tutor interno alla progettazione, organizzazione e valutazione dell’esperienza di alternanza;  </a:t>
            </a:r>
          </a:p>
          <a:p>
            <a:pPr lvl="0"/>
            <a:r>
              <a:rPr lang="it-IT" sz="3600" dirty="0"/>
              <a:t>b)  favorisce l’inserimento dello studente nel contesto operativo, lo affianca e lo assiste nel per- corso;  </a:t>
            </a:r>
          </a:p>
          <a:p>
            <a:pPr lvl="0"/>
            <a:r>
              <a:rPr lang="it-IT" sz="3600" dirty="0"/>
              <a:t>c)  garantisce l’informazione/formazione dello/degli studente/i sui rischi specifici aziendali, nel rispetto delle procedure interne;  </a:t>
            </a:r>
          </a:p>
          <a:p>
            <a:pPr lvl="0"/>
            <a:r>
              <a:rPr lang="it-IT" sz="3600" dirty="0"/>
              <a:t>d)  pianifica ed organizza le attività in base al progetto formativo, coordinandosi anche con altre figure professionali presenti nella struttura ospitante;  </a:t>
            </a:r>
          </a:p>
          <a:p>
            <a:pPr lvl="0"/>
            <a:r>
              <a:rPr lang="it-IT" sz="3600" dirty="0"/>
              <a:t>e)  coinvolge lo studente nel processo di valutazione dell’esperienza;  </a:t>
            </a:r>
          </a:p>
          <a:p>
            <a:pPr lvl="0"/>
            <a:r>
              <a:rPr lang="it-IT" sz="3600" dirty="0" err="1"/>
              <a:t>f</a:t>
            </a:r>
            <a:r>
              <a:rPr lang="it-IT" sz="3600" dirty="0"/>
              <a:t>)  fornisce all’istituzione scolastica gli elementi concordati per valutare le attività dello studente e l’efficacia del processo formativo. </a:t>
            </a:r>
            <a:endParaRPr lang="it-IT" sz="3600" dirty="0" smtClean="0"/>
          </a:p>
          <a:p>
            <a:pPr marL="0" lvl="0" indent="0">
              <a:buNone/>
            </a:pPr>
            <a:r>
              <a:rPr lang="it-IT" sz="3600" dirty="0" smtClean="0"/>
              <a:t>LE STRUTTURE OSPITANTI:</a:t>
            </a:r>
            <a:endParaRPr lang="it-IT" sz="3600" dirty="0"/>
          </a:p>
          <a:p>
            <a:pPr lvl="0"/>
            <a:r>
              <a:rPr lang="it-IT" sz="3600" dirty="0"/>
              <a:t>condivideranno le finalità del progetto e contribuiranno  alla definizione delle competenze e alla stesura dei percorsi formativi degli studenti;</a:t>
            </a:r>
          </a:p>
          <a:p>
            <a:pPr lvl="0"/>
            <a:r>
              <a:rPr lang="it-IT" sz="3600" dirty="0"/>
              <a:t>promuoveranno l'inserimento degli studenti nella realtà lavorativa e daranno seguito allo sviluppo del progetto; </a:t>
            </a:r>
          </a:p>
          <a:p>
            <a:pPr lvl="0"/>
            <a:r>
              <a:rPr lang="it-IT" sz="3600" dirty="0"/>
              <a:t>forniranno osservazioni e valutazioni al tutor interno da trasmettere al Consiglio di Classe.</a:t>
            </a:r>
          </a:p>
          <a:p>
            <a:pPr marL="0" lvl="0" indent="0">
              <a:buNone/>
            </a:pPr>
            <a:r>
              <a:rPr lang="it-IT" dirty="0" smtClean="0"/>
              <a:t> 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33400" y="1581150"/>
            <a:ext cx="2133600" cy="2895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it-IT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it-IT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it-IT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it-IT" sz="1800" b="1" dirty="0" smtClean="0">
                <a:solidFill>
                  <a:srgbClr val="FFFF00"/>
                </a:solidFill>
              </a:rPr>
              <a:t>La Legge 107 non prevede al momento stanziamenti o incentivi di alcun tipo per le aziende/organizzazioni coinvolte, ma solo per le scuole.</a:t>
            </a:r>
            <a:endParaRPr lang="it-IT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that-s-all-fol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dirty="0"/>
              <a:t>IMPARARE A LAVORARE, LAVORARE PER IMPARARE 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it-IT" dirty="0" smtClean="0"/>
              <a:t>Progetto Alternanza  Scuola-Lavoro 2015</a:t>
            </a:r>
            <a:endParaRPr lang="it-IT" dirty="0"/>
          </a:p>
        </p:txBody>
      </p:sp>
      <p:pic>
        <p:nvPicPr>
          <p:cNvPr id="6" name="Immagine 5" descr="md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61950"/>
            <a:ext cx="6051176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nostro punto di vista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L’alternanza è una metodologia, un modo di fare scuola coniuga il momento formativo a quello applicativo.</a:t>
            </a:r>
          </a:p>
          <a:p>
            <a:r>
              <a:rPr lang="it-IT" dirty="0" smtClean="0"/>
              <a:t>Ha funzione orientativa, guida i ragazzi alla scoperta dei propri interessi per fare scelte consapevoli</a:t>
            </a:r>
          </a:p>
          <a:p>
            <a:r>
              <a:rPr lang="it-IT" dirty="0" smtClean="0"/>
              <a:t>Sviluppa e potenzia le conoscenze disciplinari</a:t>
            </a:r>
          </a:p>
          <a:p>
            <a:r>
              <a:rPr lang="it-IT" dirty="0" smtClean="0"/>
              <a:t>Deve implementare le conoscenze sviluppando competenze spendibili nel mercato del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644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</a:t>
            </a:r>
            <a:r>
              <a:rPr lang="it-IT" dirty="0" smtClean="0"/>
              <a:t>l gruppo di lavoro </a:t>
            </a:r>
            <a:endParaRPr lang="it-IT" dirty="0"/>
          </a:p>
        </p:txBody>
      </p:sp>
      <p:pic>
        <p:nvPicPr>
          <p:cNvPr id="1026" name="Picture 2" descr="http://www.istitutoalbertiroma.gov.it/moodle/pluginfile.php/148/course/summary/stag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57350"/>
            <a:ext cx="401247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105400" y="1657351"/>
            <a:ext cx="3505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Ha progettato momenti di formazione</a:t>
            </a:r>
          </a:p>
          <a:p>
            <a:r>
              <a:rPr lang="it-IT" sz="2400" dirty="0" smtClean="0"/>
              <a:t>curricolari</a:t>
            </a:r>
          </a:p>
          <a:p>
            <a:r>
              <a:rPr lang="it-IT" sz="2400" dirty="0" smtClean="0"/>
              <a:t>extracurricolari</a:t>
            </a:r>
          </a:p>
          <a:p>
            <a:r>
              <a:rPr lang="it-IT" sz="2400" dirty="0" smtClean="0"/>
              <a:t>in contesti laboratoriali e lavorativi</a:t>
            </a:r>
          </a:p>
          <a:p>
            <a:r>
              <a:rPr lang="it-IT" sz="2400" dirty="0" smtClean="0"/>
              <a:t>Collegando il percorso formativo, all’alternanza e all’orientamento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799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diversi momenti del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Individuazione dei contenuti da implementare e potenziare (competenze digitali – lingue straniere)</a:t>
            </a:r>
          </a:p>
          <a:p>
            <a:r>
              <a:rPr lang="it-IT" dirty="0" smtClean="0"/>
              <a:t>Strutturazione di percorsi ed individuazione degli aspetti curricolari ed extracurricolari della formazione</a:t>
            </a:r>
          </a:p>
          <a:p>
            <a:r>
              <a:rPr lang="it-IT" dirty="0" smtClean="0"/>
              <a:t>Individuazione dei partner e delle risorse </a:t>
            </a:r>
            <a:r>
              <a:rPr lang="it-IT" smtClean="0"/>
              <a:t>disponibili (Bic – Cesv - organico potenziato ecc.)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731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it-IT" dirty="0" smtClean="0"/>
              <a:t>Soggetti Coinvolti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352550"/>
            <a:ext cx="1600200" cy="3352800"/>
          </a:xfrm>
        </p:spPr>
        <p:txBody>
          <a:bodyPr>
            <a:noAutofit/>
          </a:bodyPr>
          <a:lstStyle>
            <a:extLst/>
          </a:lstStyle>
          <a:p>
            <a:r>
              <a:rPr lang="it-IT" sz="1200" dirty="0"/>
              <a:t>DESTINATARI (ARTICOLAZIONI PER CLASSI)</a:t>
            </a:r>
          </a:p>
          <a:p>
            <a:r>
              <a:rPr lang="it-IT" sz="1200" dirty="0"/>
              <a:t>Studenti delle classi Terze,  degli indirizzi Liceo delle Scienze Umane (137  studenti</a:t>
            </a:r>
            <a:r>
              <a:rPr lang="it-IT" sz="1200" dirty="0" smtClean="0"/>
              <a:t>), Liceo </a:t>
            </a:r>
            <a:r>
              <a:rPr lang="it-IT" sz="1200" dirty="0"/>
              <a:t>Economico Sociale (52 studenti), </a:t>
            </a:r>
            <a:r>
              <a:rPr lang="it-IT" sz="1200" dirty="0" smtClean="0"/>
              <a:t>Liceo </a:t>
            </a:r>
            <a:r>
              <a:rPr lang="it-IT" sz="1200" dirty="0"/>
              <a:t>linguistico  (20 studenti)</a:t>
            </a:r>
            <a:r>
              <a:rPr lang="it-IT" sz="1200" dirty="0" smtClean="0"/>
              <a:t>.</a:t>
            </a:r>
          </a:p>
          <a:p>
            <a:r>
              <a:rPr lang="it-IT" sz="1200" dirty="0" smtClean="0"/>
              <a:t>Totale </a:t>
            </a:r>
            <a:r>
              <a:rPr lang="it-IT" sz="1200" dirty="0"/>
              <a:t>di </a:t>
            </a:r>
            <a:r>
              <a:rPr lang="it-IT" sz="1200" b="1" dirty="0">
                <a:solidFill>
                  <a:schemeClr val="tx1"/>
                </a:solidFill>
              </a:rPr>
              <a:t>209</a:t>
            </a:r>
            <a:r>
              <a:rPr lang="it-IT" sz="1200" dirty="0"/>
              <a:t> </a:t>
            </a:r>
            <a:r>
              <a:rPr lang="it-IT" sz="1200" dirty="0" smtClean="0"/>
              <a:t>studenti.</a:t>
            </a:r>
            <a:endParaRPr lang="it-IT" sz="1200" dirty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715385058"/>
              </p:ext>
            </p:extLst>
          </p:nvPr>
        </p:nvGraphicFramePr>
        <p:xfrm>
          <a:off x="1524000" y="1428750"/>
          <a:ext cx="6629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ttangolo 9"/>
          <p:cNvSpPr/>
          <p:nvPr/>
        </p:nvSpPr>
        <p:spPr>
          <a:xfrm>
            <a:off x="7259234" y="2820584"/>
            <a:ext cx="597223" cy="3740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480" tIns="30480" rIns="30480" bIns="304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800" kern="1200" dirty="0"/>
          </a:p>
        </p:txBody>
      </p:sp>
      <p:grpSp>
        <p:nvGrpSpPr>
          <p:cNvPr id="13" name="Gruppo 12"/>
          <p:cNvGrpSpPr/>
          <p:nvPr/>
        </p:nvGrpSpPr>
        <p:grpSpPr>
          <a:xfrm>
            <a:off x="7543800" y="1504950"/>
            <a:ext cx="1143000" cy="762000"/>
            <a:chOff x="4563993" y="1398831"/>
            <a:chExt cx="637691" cy="414499"/>
          </a:xfrm>
        </p:grpSpPr>
        <p:sp>
          <p:nvSpPr>
            <p:cNvPr id="14" name="Rettangolo arrotondato 13"/>
            <p:cNvSpPr/>
            <p:nvPr/>
          </p:nvSpPr>
          <p:spPr>
            <a:xfrm>
              <a:off x="4563993" y="1398831"/>
              <a:ext cx="637691" cy="41449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4584227" y="1419065"/>
              <a:ext cx="597223" cy="374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800" dirty="0"/>
                <a:t>Enrico Pozzi, Lucia </a:t>
              </a:r>
              <a:r>
                <a:rPr lang="it-IT" sz="800" dirty="0" err="1"/>
                <a:t>Raffone</a:t>
              </a:r>
              <a:r>
                <a:rPr lang="it-IT" sz="800" dirty="0"/>
                <a:t>, Francesco Esposito, Luisella Dal </a:t>
              </a:r>
              <a:r>
                <a:rPr lang="it-IT" sz="800" dirty="0" err="1"/>
                <a:t>Pra</a:t>
              </a:r>
              <a:r>
                <a:rPr lang="it-IT" sz="800" dirty="0"/>
                <a:t>, Cosima Cavino </a:t>
              </a:r>
              <a:endParaRPr lang="it-IT" sz="800" kern="1200" dirty="0"/>
            </a:p>
          </p:txBody>
        </p:sp>
      </p:grpSp>
      <p:sp>
        <p:nvSpPr>
          <p:cNvPr id="16" name="Freccia destra 15"/>
          <p:cNvSpPr/>
          <p:nvPr/>
        </p:nvSpPr>
        <p:spPr>
          <a:xfrm rot="19415640">
            <a:off x="6702477" y="2421119"/>
            <a:ext cx="866548" cy="2744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Gli obiettivi			Le Finalità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2285999"/>
          </a:xfrm>
        </p:spPr>
        <p:txBody>
          <a:bodyPr>
            <a:normAutofit fontScale="62500" lnSpcReduction="20000"/>
          </a:bodyPr>
          <a:lstStyle>
            <a:extLst/>
          </a:lstStyle>
          <a:p>
            <a:pPr marL="0" indent="0" algn="just">
              <a:buNone/>
            </a:pPr>
            <a:endParaRPr lang="it-IT" sz="2400" b="1" dirty="0" smtClean="0"/>
          </a:p>
          <a:p>
            <a:pPr marL="0" indent="0" algn="just">
              <a:buNone/>
            </a:pPr>
            <a:r>
              <a:rPr lang="it-IT" sz="2400" b="1" dirty="0" smtClean="0"/>
              <a:t>Il </a:t>
            </a:r>
            <a:r>
              <a:rPr lang="it-IT" sz="2400" b="1" dirty="0"/>
              <a:t>percorso triennale di Alternanza si configurerà come una specifica articolazione della programmazione didattica (curricolare ed extracurricolare) attraverso la quale gli studenti potranno avvicinarsi alla realtà economico-sociale, alle specificità del mondo </a:t>
            </a:r>
            <a:r>
              <a:rPr lang="it-IT" sz="2400" b="1" dirty="0" smtClean="0"/>
              <a:t>professionale, </a:t>
            </a:r>
            <a:r>
              <a:rPr lang="it-IT" sz="2400" b="1" dirty="0"/>
              <a:t>alle modalità di relazione proprie del mondo del lavoro: questo percorso consentirà di acquisire specifiche competenze trasversali. </a:t>
            </a:r>
            <a:endParaRPr lang="it-IT" b="1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581401"/>
          </a:xfrm>
        </p:spPr>
        <p:txBody>
          <a:bodyPr>
            <a:noAutofit/>
          </a:bodyPr>
          <a:lstStyle>
            <a:extLst/>
          </a:lstStyle>
          <a:p>
            <a:pPr lvl="0" algn="just"/>
            <a:r>
              <a:rPr lang="it-IT" sz="1100" dirty="0"/>
              <a:t>offrire agli studenti la possibilità di accedere a luoghi di educazione e formazione diversi da quelli istituzionali per valorizzare al meglio le loro potenzialità personali e stimolare apprendimenti informali e non formali;</a:t>
            </a:r>
          </a:p>
          <a:p>
            <a:pPr lvl="0" algn="just"/>
            <a:r>
              <a:rPr lang="it-IT" sz="1100" dirty="0"/>
              <a:t>arricchire il </a:t>
            </a:r>
            <a:r>
              <a:rPr lang="it-IT" sz="1100" i="1" dirty="0"/>
              <a:t>curriculum </a:t>
            </a:r>
            <a:r>
              <a:rPr lang="it-IT" sz="1100" dirty="0"/>
              <a:t>scolastico degli studenti con contenuti operativi, rilevando e valorizzando le competenze, in particolare quelle trasversali;</a:t>
            </a:r>
          </a:p>
          <a:p>
            <a:pPr lvl="0" algn="just"/>
            <a:r>
              <a:rPr lang="it-IT" sz="1100" dirty="0"/>
              <a:t>arricchire il </a:t>
            </a:r>
            <a:r>
              <a:rPr lang="it-IT" sz="1100" i="1" dirty="0"/>
              <a:t>curriculum vitae </a:t>
            </a:r>
            <a:r>
              <a:rPr lang="it-IT" sz="1100" dirty="0"/>
              <a:t>degli studenti, mettendoli in condizione di conseguire certificazioni di tipo professionale e linguistiche, nel quadro delle competenze EQF e CEF.</a:t>
            </a:r>
          </a:p>
          <a:p>
            <a:pPr lvl="0" algn="just"/>
            <a:r>
              <a:rPr lang="it-IT" sz="1100" dirty="0"/>
              <a:t>favorire la transizione dello studente agli studi universitari, anticipando l’esperienza formativa nei luoghi di lavoro; </a:t>
            </a:r>
          </a:p>
          <a:p>
            <a:pPr lvl="0" algn="just"/>
            <a:r>
              <a:rPr lang="it-IT" sz="1100" dirty="0"/>
              <a:t>valutare la corrispondenza delle aspettative e degli interessi personali con gli scenari e le opportunità professionali; </a:t>
            </a:r>
          </a:p>
          <a:p>
            <a:pPr lvl="0" algn="just"/>
            <a:r>
              <a:rPr lang="it-IT" sz="1100" dirty="0"/>
              <a:t>rafforzare il ruolo di centralità assunto dall’istruzione e dalla formazione nei processi di crescita e modernizzazione della </a:t>
            </a:r>
            <a:r>
              <a:rPr lang="it-IT" sz="1100" dirty="0" smtClean="0"/>
              <a:t>società.</a:t>
            </a:r>
            <a:endParaRPr lang="it-IT" sz="1100" dirty="0"/>
          </a:p>
        </p:txBody>
      </p:sp>
      <p:pic>
        <p:nvPicPr>
          <p:cNvPr id="6" name="Immagine 5" descr="target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638550"/>
            <a:ext cx="1956231" cy="1219200"/>
          </a:xfrm>
          <a:prstGeom prst="rect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Piano triennale di alternanza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200 ore totali.</a:t>
            </a:r>
          </a:p>
          <a:p>
            <a:endParaRPr lang="it-IT" sz="1600" dirty="0" smtClean="0"/>
          </a:p>
          <a:p>
            <a:r>
              <a:rPr lang="it-IT" sz="1600" dirty="0" smtClean="0"/>
              <a:t>Per </a:t>
            </a:r>
            <a:r>
              <a:rPr lang="it-IT" sz="1600" dirty="0"/>
              <a:t>il III Anno sono previste 80 ore in alternanza</a:t>
            </a:r>
          </a:p>
          <a:p>
            <a:endParaRPr lang="it-IT" sz="1600" dirty="0"/>
          </a:p>
          <a:p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3200" dirty="0"/>
              <a:t>l’attività di Alternanza costituirà un percorso strettamente integrato alla didattica curricolare che, attraverso l’articolazione triennale, consentirà agli studenti di avvicinare: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la realtà economico sociale e le specifiche modalità di gestione e organizzazione dell’impresa economica e dei suoi diversi settori </a:t>
            </a:r>
            <a:r>
              <a:rPr lang="it-IT" sz="3200" b="1" dirty="0"/>
              <a:t>(classi III)</a:t>
            </a:r>
            <a:r>
              <a:rPr lang="it-IT" sz="3200"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le specifiche modalità di gestione del rapporto di lavoro: dipendente, autonomo, libero-professionale </a:t>
            </a:r>
            <a:r>
              <a:rPr lang="it-IT" b="1" dirty="0"/>
              <a:t>(classi III)</a:t>
            </a:r>
            <a:r>
              <a:rPr lang="it-IT" sz="3200" dirty="0"/>
              <a:t>;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la ricerca di un lavoro: bilancio delle competenze, curriculum, ricerca attiva </a:t>
            </a:r>
            <a:r>
              <a:rPr lang="it-IT" sz="3200" b="1" dirty="0"/>
              <a:t>(classi III)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le problematiche relative alla sicurezza sui luoghi di lavoro </a:t>
            </a:r>
            <a:r>
              <a:rPr lang="it-IT" sz="3200" b="1" dirty="0"/>
              <a:t>(classi IV);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 esperienze di job training </a:t>
            </a:r>
            <a:r>
              <a:rPr lang="it-IT" sz="3200" b="1" dirty="0"/>
              <a:t>(classi IV)</a:t>
            </a:r>
          </a:p>
          <a:p>
            <a:pPr marL="285750" lvl="0" indent="-285750">
              <a:buFont typeface="Arial"/>
              <a:buChar char="•"/>
            </a:pPr>
            <a:r>
              <a:rPr lang="it-IT" sz="3200" dirty="0"/>
              <a:t> rielaborazione dell’esperienza individuale e collettiva, e valutazione della significatività dell’esperienza </a:t>
            </a:r>
            <a:r>
              <a:rPr lang="it-IT" sz="3200" b="1" dirty="0"/>
              <a:t>(classi V).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08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it-IT" dirty="0" smtClean="0"/>
              <a:t>Moduli Previsti per il III Anno</a:t>
            </a:r>
            <a:endParaRPr lang="it-IT" dirty="0"/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04800" y="1581150"/>
            <a:ext cx="2514600" cy="3200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it-IT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it-IT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it-IT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it-IT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it-IT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it-IT" sz="1100" dirty="0"/>
              <a:t>I moduli previsti per le terze classi  saranno funzionali </a:t>
            </a:r>
            <a:r>
              <a:rPr lang="it-IT" sz="1100" u="sng" dirty="0"/>
              <a:t>allo sviluppo del</a:t>
            </a:r>
            <a:r>
              <a:rPr lang="it-IT" sz="1100" dirty="0"/>
              <a:t> percorso triennale e verranno concepiti come preparazione alle fasi successive del progetto di alternanza, ma saranno anche diretti all’acquisizione di competenze fondamentali per acquisire autonomia, autoconsapevolezza e gestire relazioni in ambito professionale. I moduli, che verranno recepiti dai consigli di classe, </a:t>
            </a:r>
            <a:r>
              <a:rPr lang="it-IT" sz="1100" dirty="0" smtClean="0"/>
              <a:t>prevedranno </a:t>
            </a:r>
            <a:r>
              <a:rPr lang="it-IT" sz="1100" dirty="0"/>
              <a:t>ore di attività svolte ed integrate nell’orario e nel programma curricolare, ed attività effettuate in orario extracurricolare necessarie all’acquisizione di competenze specifiche collegate alle finalità del progetto di </a:t>
            </a:r>
            <a:r>
              <a:rPr lang="it-IT" sz="1100" dirty="0" smtClean="0"/>
              <a:t>alternanza.</a:t>
            </a:r>
            <a:endParaRPr lang="it-IT" sz="1100" dirty="0"/>
          </a:p>
        </p:txBody>
      </p:sp>
      <p:sp>
        <p:nvSpPr>
          <p:cNvPr id="7" name="Rectangle 3"/>
          <p:cNvSpPr>
            <a:spLocks noGrp="1"/>
          </p:cNvSpPr>
          <p:nvPr>
            <p:ph sz="quarter" idx="14"/>
          </p:nvPr>
        </p:nvSpPr>
        <p:spPr>
          <a:xfrm>
            <a:off x="3352800" y="1581150"/>
            <a:ext cx="5378301" cy="3124200"/>
          </a:xfrm>
        </p:spPr>
        <p:txBody>
          <a:bodyPr>
            <a:normAutofit fontScale="40000" lnSpcReduction="20000"/>
          </a:bodyPr>
          <a:lstStyle>
            <a:extLst/>
          </a:lstStyle>
          <a:p>
            <a:pPr lvl="0"/>
            <a:r>
              <a:rPr lang="it-IT" sz="3800" dirty="0"/>
              <a:t>MODULO 1 - Orientarsi: dal bilancio delle competenze alla costruzione di un progetto di vita (15 ore</a:t>
            </a:r>
            <a:r>
              <a:rPr lang="it-IT" sz="3800" dirty="0" smtClean="0"/>
              <a:t>) </a:t>
            </a:r>
          </a:p>
          <a:p>
            <a:pPr lvl="0"/>
            <a:r>
              <a:rPr lang="it-IT" sz="3800" dirty="0" smtClean="0"/>
              <a:t>MODULO </a:t>
            </a:r>
            <a:r>
              <a:rPr lang="it-IT" sz="3800" dirty="0"/>
              <a:t>2 - Dal bilancio delle competenze al Curriculum Vitae; saper descrivere le proprie capacità, competenze e aspirazioni (in Italiano e Inglese) (5 ore)</a:t>
            </a:r>
          </a:p>
          <a:p>
            <a:pPr lvl="0"/>
            <a:r>
              <a:rPr lang="it-IT" sz="3800" dirty="0">
                <a:solidFill>
                  <a:srgbClr val="FF0000"/>
                </a:solidFill>
              </a:rPr>
              <a:t>MODULO 3 - Competenze digitali: imparare ad utilizzare editor di testo e fogli di calcolo elettronici, presentazioni (28 ore</a:t>
            </a:r>
            <a:r>
              <a:rPr lang="it-IT" sz="3800" dirty="0" smtClean="0">
                <a:solidFill>
                  <a:srgbClr val="FF0000"/>
                </a:solidFill>
              </a:rPr>
              <a:t>) – Extracurricolare – fuori orario scolastico</a:t>
            </a:r>
            <a:endParaRPr lang="it-IT" sz="3800" dirty="0">
              <a:solidFill>
                <a:srgbClr val="FF0000"/>
              </a:solidFill>
            </a:endParaRPr>
          </a:p>
          <a:p>
            <a:pPr lvl="0"/>
            <a:r>
              <a:rPr lang="it-IT" sz="3800" dirty="0"/>
              <a:t>MODULO 4 - Lingua inglese e competenze digitali (12 ore)</a:t>
            </a:r>
          </a:p>
          <a:p>
            <a:pPr lvl="0"/>
            <a:r>
              <a:rPr lang="it-IT" sz="3800" dirty="0"/>
              <a:t>MODULO 5 – Il sistema produttivo. Produzione di beni, servizi, terzo settore: specificità. Gli strumenti di accesso al mercato del lavoro (12 ore)</a:t>
            </a:r>
          </a:p>
          <a:p>
            <a:pPr lvl="0"/>
            <a:r>
              <a:rPr lang="it-IT" sz="3800" dirty="0">
                <a:solidFill>
                  <a:srgbClr val="FF0000"/>
                </a:solidFill>
              </a:rPr>
              <a:t>MODULO 6 - Osservazione attiva di ambienti di lavoro (8 ore</a:t>
            </a:r>
            <a:r>
              <a:rPr lang="it-IT" sz="3800" dirty="0" smtClean="0">
                <a:solidFill>
                  <a:srgbClr val="FF0000"/>
                </a:solidFill>
              </a:rPr>
              <a:t>) </a:t>
            </a:r>
            <a:r>
              <a:rPr lang="it-IT" sz="3200" dirty="0">
                <a:solidFill>
                  <a:srgbClr val="FF0000"/>
                </a:solidFill>
              </a:rPr>
              <a:t>- “attività in esterno o comunque extracurricolare”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4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widescree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widescreen.potx</Template>
  <TotalTime>0</TotalTime>
  <Words>1509</Words>
  <Application>Microsoft Office PowerPoint</Application>
  <PresentationFormat>Presentazione su schermo (16:9)</PresentationFormat>
  <Paragraphs>143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Presentazione widescreen</vt:lpstr>
      <vt:lpstr>SEMINARIO NAZIONALE  L’alternanza scuola lavoro nei licei.  Opportunità, esempi e proposte operative per i percorsi liceali </vt:lpstr>
      <vt:lpstr>IMPARARE A LAVORARE, LAVORARE PER IMPARARE </vt:lpstr>
      <vt:lpstr>Il nostro punto di vista</vt:lpstr>
      <vt:lpstr>Il gruppo di lavoro </vt:lpstr>
      <vt:lpstr>I diversi momenti del percorso</vt:lpstr>
      <vt:lpstr>Soggetti Coinvolti</vt:lpstr>
      <vt:lpstr>Gli obiettivi   Le Finalità</vt:lpstr>
      <vt:lpstr>Piano triennale di alternanza</vt:lpstr>
      <vt:lpstr>Moduli Previsti per il III Anno</vt:lpstr>
      <vt:lpstr>Come sviluppare i Moduli</vt:lpstr>
      <vt:lpstr>I Risultati che ci attendiamo per gli studenti</vt:lpstr>
      <vt:lpstr>Monitoraggio Risultati</vt:lpstr>
      <vt:lpstr>Compiti del Consiglio di Classe</vt:lpstr>
      <vt:lpstr>Compiti del Tutor Interno</vt:lpstr>
      <vt:lpstr>I Soggetti Esterni</vt:lpstr>
      <vt:lpstr>Presentazione standard di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2015-12-22T11:38:24Z</dcterms:modified>
</cp:coreProperties>
</file>