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6879399-983A-4278-A3C6-B49D2CFC526B}">
          <p14:sldIdLst>
            <p14:sldId id="256"/>
            <p14:sldId id="262"/>
            <p14:sldId id="257"/>
            <p14:sldId id="258"/>
            <p14:sldId id="259"/>
            <p14:sldId id="260"/>
            <p14:sldId id="261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D01C2-59CA-49FC-A4CC-8A66CDB856EB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58C0C-D943-48C8-A84D-6B6F0ECBD4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53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58C0C-D943-48C8-A84D-6B6F0ECBD4B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38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15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0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16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25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92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89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8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44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9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0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E18D-3898-41A8-B6D8-23480D3F5A77}" type="datetimeFigureOut">
              <a:rPr lang="it-IT" smtClean="0"/>
              <a:t>01/11/2015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0E11-6D8B-479F-9D73-04B5790846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5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ceoeconomicosociale.it/contributi-scientifici/alternanza-scuola-lavorostag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liceoeconomicosociale.it/orienta-il-tuo-futuro-con-il-liceo-economico-sociale/" TargetMode="External"/><Relationship Id="rId4" Type="http://schemas.openxmlformats.org/officeDocument/2006/relationships/hyperlink" Target="http://www.liceoeconomicosociale.it/esami-di-stato/simulazion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ceoeconomicosociale.it/concorso-les-in-video-2015-16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liceoeconomicosociale.it/studio-di-caso-sul-tema-delle-migrazioni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e@ipsfrisi.it" TargetMode="External"/><Relationship Id="rId2" Type="http://schemas.openxmlformats.org/officeDocument/2006/relationships/hyperlink" Target="mailto:federico.militante@ipsfr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RISULTATI E PROSPETTIVE DEL PROGETTO </a:t>
            </a:r>
            <a:r>
              <a:rPr lang="it-IT" sz="2700" b="1" dirty="0" smtClean="0"/>
              <a:t>NAZIONALE LES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«VERSO UN LICEO ECONOMICO-SOCIALE </a:t>
            </a:r>
            <a:br>
              <a:rPr lang="it-IT" sz="2400" dirty="0" smtClean="0"/>
            </a:br>
            <a:r>
              <a:rPr lang="it-IT" sz="2400" dirty="0" smtClean="0"/>
              <a:t>CONTEMPORANEO ED INTERNAZIONALE</a:t>
            </a:r>
            <a:r>
              <a:rPr lang="it-IT" sz="2400" dirty="0" smtClean="0"/>
              <a:t>» </a:t>
            </a:r>
            <a:r>
              <a:rPr lang="it-IT" sz="2400" i="1" dirty="0" smtClean="0"/>
              <a:t>Ed. 2014/2015</a:t>
            </a:r>
            <a:br>
              <a:rPr lang="it-IT" sz="2400" i="1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«LICEO </a:t>
            </a:r>
            <a:r>
              <a:rPr lang="it-IT" sz="2400" dirty="0"/>
              <a:t>ECONOMICO SOCIALE:  IDENTITA’ E PROSPETTIVE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DI </a:t>
            </a:r>
            <a:r>
              <a:rPr lang="it-IT" sz="2400" dirty="0"/>
              <a:t>UN NUOVO INDIRIZZO DI </a:t>
            </a:r>
            <a:r>
              <a:rPr lang="it-IT" sz="2400" dirty="0" smtClean="0"/>
              <a:t>STUDIO» </a:t>
            </a:r>
            <a:r>
              <a:rPr lang="it-IT" sz="2400" i="1" dirty="0" smtClean="0"/>
              <a:t>Ed. 2015/2016</a:t>
            </a:r>
            <a:endParaRPr lang="it-IT" sz="24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8002438" cy="1080120"/>
          </a:xfrm>
        </p:spPr>
        <p:txBody>
          <a:bodyPr>
            <a:normAutofit lnSpcReduction="10000"/>
          </a:bodyPr>
          <a:lstStyle/>
          <a:p>
            <a:pPr algn="r"/>
            <a:r>
              <a:rPr lang="it-IT" sz="2000" dirty="0" smtClean="0">
                <a:solidFill>
                  <a:srgbClr val="00B0F0"/>
                </a:solidFill>
              </a:rPr>
              <a:t>ABCD GENOVA SALONE DELL’EDUCAZIONE E DELL’ORIENTAMENTO</a:t>
            </a:r>
          </a:p>
          <a:p>
            <a:pPr algn="r"/>
            <a:r>
              <a:rPr lang="it-IT" sz="2000" dirty="0" smtClean="0">
                <a:solidFill>
                  <a:srgbClr val="00B0F0"/>
                </a:solidFill>
              </a:rPr>
              <a:t>MARTEDI’ 3 NOVEMBRE 2015</a:t>
            </a:r>
          </a:p>
          <a:p>
            <a:pPr algn="r"/>
            <a:r>
              <a:rPr lang="it-IT" sz="2000" dirty="0" smtClean="0">
                <a:solidFill>
                  <a:srgbClr val="00B0F0"/>
                </a:solidFill>
              </a:rPr>
              <a:t>LUCA AZZOLLINI </a:t>
            </a:r>
          </a:p>
          <a:p>
            <a:pPr algn="r"/>
            <a:endParaRPr lang="it-I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3"/>
            <a:ext cx="134297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5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862"/>
            <a:ext cx="7067128" cy="57606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AZIONI REALIZZATE NEL 2014/2015</a:t>
            </a:r>
            <a:endParaRPr lang="it-I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25594"/>
              </p:ext>
            </p:extLst>
          </p:nvPr>
        </p:nvGraphicFramePr>
        <p:xfrm>
          <a:off x="467544" y="1397000"/>
          <a:ext cx="835292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AZIONI CONCLUSE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REALIZZAZIONE DEL NUOVO SITO  www.liceoeconomicosociale.it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SEMINARIO NAZIONALE  «L’alternanza</a:t>
                      </a:r>
                      <a:r>
                        <a:rPr lang="it-IT" baseline="0" dirty="0" smtClean="0"/>
                        <a:t> scuola lavoro nel Liceo Economico-Sociale» – </a:t>
                      </a:r>
                      <a:r>
                        <a:rPr lang="it-IT" b="1" baseline="0" dirty="0" smtClean="0"/>
                        <a:t>Baveno, 2-3 aprile 2014</a:t>
                      </a:r>
                      <a:r>
                        <a:rPr lang="it-IT" b="0" baseline="0" dirty="0" smtClean="0"/>
                        <a:t>.</a:t>
                      </a:r>
                    </a:p>
                    <a:p>
                      <a:r>
                        <a:rPr lang="it-IT" baseline="0" dirty="0" smtClean="0"/>
                        <a:t>I materiali sono pubblicati su   </a:t>
                      </a:r>
                    </a:p>
                    <a:p>
                      <a:r>
                        <a:rPr lang="it-IT" sz="1600" dirty="0" smtClean="0">
                          <a:hlinkClick r:id="rId3"/>
                        </a:rPr>
                        <a:t>http://www.liceoeconomicosociale.it/contributi-scientifici/alternanza-scuola-lavorostage/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SIMULAZIONE DELLA SECONDA PROVA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="1" baseline="0" dirty="0" smtClean="0"/>
                        <a:t>febbraio- marzo 2015</a:t>
                      </a:r>
                      <a:r>
                        <a:rPr lang="it-IT" baseline="0" dirty="0" smtClean="0"/>
                        <a:t>; documento conclusivo delle RETE LES NAZIONALE sulla seconda prova.</a:t>
                      </a:r>
                    </a:p>
                    <a:p>
                      <a:r>
                        <a:rPr lang="it-IT" baseline="0" dirty="0" smtClean="0"/>
                        <a:t>I materiali sono pubblicati su</a:t>
                      </a:r>
                    </a:p>
                    <a:p>
                      <a:r>
                        <a:rPr lang="it-IT" dirty="0" smtClean="0">
                          <a:hlinkClick r:id="rId4"/>
                        </a:rPr>
                        <a:t>http://www.liceoeconomicosociale.it/esami-di-stato/simulazioni/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RILEVAZIONE SUGLI ESITI DELLA SECONDA PROVA </a:t>
                      </a:r>
                      <a:r>
                        <a:rPr lang="it-IT" b="1" dirty="0" smtClean="0"/>
                        <a:t>settembre</a:t>
                      </a:r>
                      <a:r>
                        <a:rPr lang="it-IT" b="1" baseline="0" dirty="0" smtClean="0"/>
                        <a:t> –ottobre 2015</a:t>
                      </a:r>
                    </a:p>
                    <a:p>
                      <a:r>
                        <a:rPr lang="it-IT" baseline="0" dirty="0" smtClean="0"/>
                        <a:t>I materiali, dopo la presentazione al Salone ABCD di Genova,  saranno pubblicati sul sito della Rete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REALIZZAZIONE</a:t>
                      </a:r>
                      <a:r>
                        <a:rPr lang="it-IT" baseline="0" dirty="0" smtClean="0"/>
                        <a:t> DEL VIDEO «Orienta il tuo futuro con il liceo economico-sociale»</a:t>
                      </a:r>
                    </a:p>
                    <a:p>
                      <a:r>
                        <a:rPr lang="it-IT" baseline="0" dirty="0" smtClean="0"/>
                        <a:t>Il video è disponibile su</a:t>
                      </a:r>
                    </a:p>
                    <a:p>
                      <a:r>
                        <a:rPr lang="it-IT" dirty="0" smtClean="0">
                          <a:hlinkClick r:id="rId5"/>
                        </a:rPr>
                        <a:t>http://www.liceoeconomicosociale.it/orienta-il-tuo-futuro-con-il-liceo-economico-sociale/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AZIONI PREVISTE DAL PROGETTO</a:t>
            </a:r>
            <a:endParaRPr lang="it-IT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31823"/>
              </p:ext>
            </p:extLst>
          </p:nvPr>
        </p:nvGraphicFramePr>
        <p:xfrm>
          <a:off x="668670" y="1124745"/>
          <a:ext cx="6984776" cy="512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/>
              </a:tblGrid>
              <a:tr h="4056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EDIZIONE </a:t>
                      </a:r>
                      <a:r>
                        <a:rPr lang="it-IT" dirty="0" smtClean="0"/>
                        <a:t>2014/2015</a:t>
                      </a:r>
                      <a:endParaRPr lang="it-IT" dirty="0" smtClean="0"/>
                    </a:p>
                  </a:txBody>
                  <a:tcPr/>
                </a:tc>
              </a:tr>
              <a:tr h="761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Partecipazione alla manifestazione ABCD di Genova</a:t>
                      </a:r>
                      <a:endParaRPr lang="it-IT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novembre 2015</a:t>
                      </a:r>
                      <a:endParaRPr lang="it-IT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70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Azioni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per</a:t>
                      </a:r>
                      <a:r>
                        <a:rPr lang="it-IT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l’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orientamento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in ingresso</a:t>
                      </a:r>
                      <a:endParaRPr lang="it-IT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Consegna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materiale prodotto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dalla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Rete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Piemonte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Realizzazione del concorso «LES in video» a cura </a:t>
                      </a:r>
                      <a:r>
                        <a:rPr lang="it-IT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dela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Rete Piemonte (novembre 2015)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1800" dirty="0" smtClean="0">
                          <a:hlinkClick r:id="rId3"/>
                        </a:rPr>
                        <a:t>http://www.liceoeconomicosociale.it/concorso-les-in-video-2015-16/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Attuazione</a:t>
                      </a:r>
                      <a:r>
                        <a:rPr lang="it-IT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di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azioni didattiche  con gli alunni delle scuole primarie e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secondarie</a:t>
                      </a:r>
                      <a:r>
                        <a:rPr lang="it-IT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di primo grado 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t-IT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    (novembre –dicembre 2015)</a:t>
                      </a:r>
                      <a:endParaRPr lang="it-IT" sz="20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12846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Misura di accompagnamento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relativa</a:t>
                      </a:r>
                      <a:r>
                        <a:rPr lang="it-IT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alla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seconda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prova:</a:t>
                      </a:r>
                      <a:r>
                        <a:rPr lang="it-IT" sz="2000" baseline="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costruzione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di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«studio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di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caso», 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con la Fondazione PIME </a:t>
                      </a:r>
                      <a:r>
                        <a:rPr lang="it-IT" sz="20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Arial"/>
                        </a:rPr>
                        <a:t>ON</a:t>
                      </a:r>
                      <a:r>
                        <a:rPr lang="it-IT" sz="20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Arial"/>
                        </a:rPr>
                        <a:t> LUS (novembre 2015-gennaio 2016)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hlinkClick r:id="rId4"/>
                        </a:rPr>
                        <a:t>http://www.liceoeconomicosociale.it/studio-di-caso-sul-tema-delle-migrazioni/</a:t>
                      </a:r>
                      <a:endParaRPr lang="it-IT" sz="16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66616"/>
              </p:ext>
            </p:extLst>
          </p:nvPr>
        </p:nvGraphicFramePr>
        <p:xfrm>
          <a:off x="1187624" y="188639"/>
          <a:ext cx="6264696" cy="6578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65455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EDIZIONE</a:t>
                      </a:r>
                      <a:r>
                        <a:rPr lang="it-IT" baseline="0" dirty="0" smtClean="0"/>
                        <a:t> 2015/2016 </a:t>
                      </a:r>
                    </a:p>
                    <a:p>
                      <a:pPr algn="ctr"/>
                      <a:r>
                        <a:rPr lang="it-IT" baseline="0" dirty="0" smtClean="0"/>
                        <a:t>Azioni nei confronti degli studenti  e dei genitori </a:t>
                      </a:r>
                      <a:endParaRPr lang="it-IT" dirty="0"/>
                    </a:p>
                  </a:txBody>
                  <a:tcPr/>
                </a:tc>
              </a:tr>
              <a:tr h="847361">
                <a:tc>
                  <a:txBody>
                    <a:bodyPr/>
                    <a:lstStyle/>
                    <a:p>
                      <a:r>
                        <a:rPr lang="it-IT" dirty="0" smtClean="0"/>
                        <a:t>Coinvolgere nelle azioni di orientamento le associazioni dei genitori </a:t>
                      </a:r>
                      <a:endParaRPr lang="it-IT" dirty="0"/>
                    </a:p>
                  </a:txBody>
                  <a:tcPr/>
                </a:tc>
              </a:tr>
              <a:tr h="847361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effectLst/>
                          <a:latin typeface="Times New Roman"/>
                          <a:ea typeface="Times New Roman"/>
                        </a:rPr>
                        <a:t>Attuare seminario </a:t>
                      </a:r>
                      <a:r>
                        <a:rPr lang="it-IT" sz="1800" dirty="0" smtClean="0">
                          <a:effectLst/>
                          <a:latin typeface="Times New Roman"/>
                          <a:ea typeface="Times New Roman"/>
                        </a:rPr>
                        <a:t>sull’ALTERNANZA SCUOLA LAVORO </a:t>
                      </a:r>
                      <a:r>
                        <a:rPr lang="it-IT" sz="1800" baseline="0" dirty="0" smtClean="0">
                          <a:effectLst/>
                          <a:latin typeface="Times New Roman"/>
                          <a:ea typeface="Times New Roman"/>
                        </a:rPr>
                        <a:t> NEI LICEI</a:t>
                      </a:r>
                      <a:endParaRPr lang="it-IT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it-IT" sz="1800" dirty="0" smtClean="0">
                          <a:effectLst/>
                          <a:latin typeface="Times New Roman"/>
                          <a:ea typeface="Times New Roman"/>
                        </a:rPr>
                        <a:t>Roma, 1</a:t>
                      </a:r>
                      <a:r>
                        <a:rPr lang="it-IT" sz="1800" baseline="0" dirty="0" smtClean="0">
                          <a:effectLst/>
                          <a:latin typeface="Times New Roman"/>
                          <a:ea typeface="Times New Roman"/>
                        </a:rPr>
                        <a:t> dicembre </a:t>
                      </a:r>
                      <a:r>
                        <a:rPr lang="it-IT" sz="1800" dirty="0" smtClean="0">
                          <a:effectLst/>
                          <a:latin typeface="Times New Roman"/>
                          <a:ea typeface="Times New Roman"/>
                        </a:rPr>
                        <a:t> 2015 </a:t>
                      </a:r>
                      <a:endParaRPr lang="it-IT" dirty="0"/>
                    </a:p>
                  </a:txBody>
                  <a:tcPr/>
                </a:tc>
              </a:tr>
              <a:tr h="1037136">
                <a:tc>
                  <a:txBody>
                    <a:bodyPr/>
                    <a:lstStyle/>
                    <a:p>
                      <a:r>
                        <a:rPr lang="it-IT" dirty="0" smtClean="0"/>
                        <a:t>Attuare misure di accompagnamento all’Esame di Stato: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 costruzione di </a:t>
                      </a:r>
                      <a:r>
                        <a:rPr lang="it-IT" b="1" dirty="0" smtClean="0"/>
                        <a:t>TERZE PROVE  </a:t>
                      </a:r>
                      <a:r>
                        <a:rPr lang="it-IT" dirty="0" smtClean="0"/>
                        <a:t>di carattere interdisciplinare adatte per il LES; attuare </a:t>
                      </a:r>
                      <a:r>
                        <a:rPr lang="it-IT" dirty="0" smtClean="0"/>
                        <a:t>simulazioni (gennaio- aprile 2016)</a:t>
                      </a:r>
                      <a:endParaRPr lang="it-IT" dirty="0"/>
                    </a:p>
                  </a:txBody>
                  <a:tcPr/>
                </a:tc>
              </a:tr>
              <a:tr h="1348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Attuare misure di accompagnamento all’Esame di Stato: costruzione di trattazioni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 di argomento  e</a:t>
                      </a:r>
                      <a:r>
                        <a:rPr lang="it-IT" baseline="0" dirty="0" smtClean="0"/>
                        <a:t> studi di caso per la </a:t>
                      </a:r>
                      <a:r>
                        <a:rPr lang="it-IT" b="1" baseline="0" dirty="0" smtClean="0"/>
                        <a:t>SECONDA PROVA </a:t>
                      </a:r>
                      <a:r>
                        <a:rPr lang="it-IT" baseline="0" dirty="0" smtClean="0"/>
                        <a:t>(in collaborazione con RETE SISUS E AEEE-ITALIA); attuare </a:t>
                      </a:r>
                      <a:r>
                        <a:rPr lang="it-IT" baseline="0" dirty="0" smtClean="0"/>
                        <a:t>simulazioni (gennaio-aprile 2016)</a:t>
                      </a:r>
                      <a:endParaRPr lang="it-IT" dirty="0"/>
                    </a:p>
                  </a:txBody>
                  <a:tcPr/>
                </a:tc>
              </a:tr>
              <a:tr h="1776656">
                <a:tc>
                  <a:txBody>
                    <a:bodyPr/>
                    <a:lstStyle/>
                    <a:p>
                      <a:r>
                        <a:rPr lang="it-IT" dirty="0" smtClean="0"/>
                        <a:t>Sviluppare azioni di presentazione dell’offerta formativa di facoltà italiane e della UE; costruzione di </a:t>
                      </a:r>
                      <a:r>
                        <a:rPr lang="it-IT" dirty="0" err="1" smtClean="0"/>
                        <a:t>UdA</a:t>
                      </a:r>
                      <a:r>
                        <a:rPr lang="it-IT" dirty="0" smtClean="0"/>
                        <a:t> di didattica orientativa tra LES e facoltà  universitarie </a:t>
                      </a:r>
                    </a:p>
                    <a:p>
                      <a:r>
                        <a:rPr lang="it-IT" dirty="0" smtClean="0"/>
                        <a:t>(in</a:t>
                      </a:r>
                      <a:r>
                        <a:rPr lang="it-IT" baseline="0" dirty="0" smtClean="0"/>
                        <a:t> collaborazione con esperti esterni, Francesca </a:t>
                      </a:r>
                      <a:r>
                        <a:rPr lang="it-IT" baseline="0" dirty="0" err="1" smtClean="0"/>
                        <a:t>Traclò</a:t>
                      </a:r>
                      <a:r>
                        <a:rPr lang="it-IT" baseline="0" dirty="0" smtClean="0"/>
                        <a:t> ed Ottavio Piccolo)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8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42106"/>
              </p:ext>
            </p:extLst>
          </p:nvPr>
        </p:nvGraphicFramePr>
        <p:xfrm>
          <a:off x="1524000" y="404664"/>
          <a:ext cx="6096000" cy="583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05758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EDIZIONE 2015/2016 </a:t>
                      </a:r>
                    </a:p>
                    <a:p>
                      <a:pPr algn="ctr"/>
                      <a:r>
                        <a:rPr lang="it-IT" dirty="0" smtClean="0"/>
                        <a:t>Azioni nei confronti degli insegnanti</a:t>
                      </a:r>
                    </a:p>
                  </a:txBody>
                  <a:tcPr/>
                </a:tc>
              </a:tr>
              <a:tr h="1326406">
                <a:tc>
                  <a:txBody>
                    <a:bodyPr/>
                    <a:lstStyle/>
                    <a:p>
                      <a:r>
                        <a:rPr lang="it-IT" dirty="0" smtClean="0"/>
                        <a:t>Implementare la formazione di docenti incaricati di collaborare alla gestione del sito ed allo sviluppo della Community dei docenti, organizzati in aree didattiche</a:t>
                      </a:r>
                      <a:endParaRPr lang="it-IT" dirty="0"/>
                    </a:p>
                  </a:txBody>
                  <a:tcPr/>
                </a:tc>
              </a:tr>
              <a:tr h="1724328">
                <a:tc>
                  <a:txBody>
                    <a:bodyPr/>
                    <a:lstStyle/>
                    <a:p>
                      <a:r>
                        <a:rPr lang="it-IT" dirty="0" smtClean="0"/>
                        <a:t>Proseguire le   Ricerche- azioni rivolte  a docenti delle scuola primarie e secondarie di I° per costruire  </a:t>
                      </a:r>
                      <a:r>
                        <a:rPr lang="it-IT" dirty="0" err="1" smtClean="0"/>
                        <a:t>UdA</a:t>
                      </a:r>
                      <a:r>
                        <a:rPr lang="it-IT" dirty="0" smtClean="0"/>
                        <a:t> su tematiche economiche, antropologiche, sociologiche, anche in connessione con quanto previsto dalla L.107/2015</a:t>
                      </a:r>
                      <a:endParaRPr lang="it-IT" dirty="0"/>
                    </a:p>
                  </a:txBody>
                  <a:tcPr/>
                </a:tc>
              </a:tr>
              <a:tr h="1724328">
                <a:tc>
                  <a:txBody>
                    <a:bodyPr/>
                    <a:lstStyle/>
                    <a:p>
                      <a:r>
                        <a:rPr lang="it-IT" dirty="0" smtClean="0"/>
                        <a:t>Attuazione di un seminario nazionale di formazione per i docenti del LES di Economia/Diritto (A019), </a:t>
                      </a:r>
                      <a:r>
                        <a:rPr lang="it-IT" dirty="0" smtClean="0"/>
                        <a:t>incentrato</a:t>
                      </a:r>
                      <a:r>
                        <a:rPr lang="it-IT" baseline="0" dirty="0" smtClean="0"/>
                        <a:t> sul</a:t>
                      </a:r>
                      <a:r>
                        <a:rPr lang="it-IT" dirty="0" smtClean="0"/>
                        <a:t>le </a:t>
                      </a:r>
                      <a:r>
                        <a:rPr lang="it-IT" dirty="0" smtClean="0"/>
                        <a:t>intersezioni tra economia e diritto e quelle tra economia e statistica/matematica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Sistema di relazioni della rete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9158"/>
            <a:ext cx="8229600" cy="485700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e 3"/>
          <p:cNvSpPr/>
          <p:nvPr/>
        </p:nvSpPr>
        <p:spPr>
          <a:xfrm>
            <a:off x="3851920" y="2924944"/>
            <a:ext cx="194421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RETE LES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629385" y="1412776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MIUR </a:t>
            </a:r>
          </a:p>
          <a:p>
            <a:pPr algn="ctr"/>
            <a:r>
              <a:rPr lang="it-IT" dirty="0" smtClean="0"/>
              <a:t>DG Ordinamenti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75556" y="2924944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Altre reti di scuole</a:t>
            </a:r>
          </a:p>
          <a:p>
            <a:pPr algn="ctr"/>
            <a:r>
              <a:rPr lang="it-IT" dirty="0" smtClean="0"/>
              <a:t>(SISUS)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827584" y="4797152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  <a:r>
              <a:rPr lang="it-IT" dirty="0" smtClean="0"/>
              <a:t>ssociazioni di Genitori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563888" y="5013176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  <a:r>
              <a:rPr lang="it-IT" dirty="0" smtClean="0"/>
              <a:t>ssociazioni professionali</a:t>
            </a:r>
          </a:p>
          <a:p>
            <a:pPr algn="ctr"/>
            <a:r>
              <a:rPr lang="it-IT" dirty="0" smtClean="0"/>
              <a:t>(AEEE, SIE)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11560" y="1844824"/>
            <a:ext cx="21242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Uffici Scolastici Regionali 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084168" y="479715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Imprese,  </a:t>
            </a:r>
            <a:endParaRPr lang="it-IT" dirty="0" smtClean="0"/>
          </a:p>
          <a:p>
            <a:pPr algn="ctr"/>
            <a:r>
              <a:rPr lang="it-IT" dirty="0" smtClean="0"/>
              <a:t>Associazioni imprenditoriali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11560" y="3789040"/>
            <a:ext cx="21242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Scuole Primarie e Secondarie di I°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6732240" y="3645024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Esperti esterni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Traclò</a:t>
            </a:r>
            <a:r>
              <a:rPr lang="it-IT" dirty="0" smtClean="0"/>
              <a:t>, Piccolo)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6732240" y="1700808"/>
            <a:ext cx="1728192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Università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768244" y="2564904"/>
            <a:ext cx="17641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Fondazioni</a:t>
            </a:r>
          </a:p>
          <a:p>
            <a:pPr algn="ctr"/>
            <a:r>
              <a:rPr lang="it-IT" dirty="0" smtClean="0"/>
              <a:t>(PIME ON LUS )</a:t>
            </a:r>
            <a:endParaRPr lang="it-IT" dirty="0"/>
          </a:p>
        </p:txBody>
      </p:sp>
      <p:cxnSp>
        <p:nvCxnSpPr>
          <p:cNvPr id="16" name="Connettore 1 15"/>
          <p:cNvCxnSpPr/>
          <p:nvPr/>
        </p:nvCxnSpPr>
        <p:spPr>
          <a:xfrm>
            <a:off x="4717241" y="2168860"/>
            <a:ext cx="0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9" idx="3"/>
          </p:cNvCxnSpPr>
          <p:nvPr/>
        </p:nvCxnSpPr>
        <p:spPr>
          <a:xfrm>
            <a:off x="2735796" y="2204864"/>
            <a:ext cx="140415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6" idx="3"/>
            <a:endCxn id="4" idx="2"/>
          </p:cNvCxnSpPr>
          <p:nvPr/>
        </p:nvCxnSpPr>
        <p:spPr>
          <a:xfrm>
            <a:off x="2735796" y="3212976"/>
            <a:ext cx="1116124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11" idx="3"/>
          </p:cNvCxnSpPr>
          <p:nvPr/>
        </p:nvCxnSpPr>
        <p:spPr>
          <a:xfrm flipV="1">
            <a:off x="2735796" y="3861048"/>
            <a:ext cx="12601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V="1">
            <a:off x="3131840" y="4041068"/>
            <a:ext cx="108012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8" idx="0"/>
          </p:cNvCxnSpPr>
          <p:nvPr/>
        </p:nvCxnSpPr>
        <p:spPr>
          <a:xfrm flipV="1">
            <a:off x="4572000" y="4149080"/>
            <a:ext cx="145241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10" idx="1"/>
          </p:cNvCxnSpPr>
          <p:nvPr/>
        </p:nvCxnSpPr>
        <p:spPr>
          <a:xfrm flipH="1" flipV="1">
            <a:off x="5364088" y="4041068"/>
            <a:ext cx="72008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12" idx="1"/>
          </p:cNvCxnSpPr>
          <p:nvPr/>
        </p:nvCxnSpPr>
        <p:spPr>
          <a:xfrm flipH="1" flipV="1">
            <a:off x="5724128" y="3789040"/>
            <a:ext cx="100811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>
            <a:stCxn id="15" idx="1"/>
          </p:cNvCxnSpPr>
          <p:nvPr/>
        </p:nvCxnSpPr>
        <p:spPr>
          <a:xfrm flipH="1">
            <a:off x="5724128" y="2852936"/>
            <a:ext cx="10441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1 1027"/>
          <p:cNvCxnSpPr/>
          <p:nvPr/>
        </p:nvCxnSpPr>
        <p:spPr>
          <a:xfrm flipH="1">
            <a:off x="5292080" y="1934834"/>
            <a:ext cx="1440160" cy="1098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8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139136" cy="72008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Funzionamento della Rete Nazionale</a:t>
            </a:r>
            <a:endParaRPr lang="it-IT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41236" cy="115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80619" y="14127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MIUR </a:t>
            </a:r>
          </a:p>
          <a:p>
            <a:pPr algn="ctr"/>
            <a:r>
              <a:rPr lang="it-IT" sz="1100" dirty="0" smtClean="0"/>
              <a:t>DG ORDINAMENTI</a:t>
            </a:r>
            <a:endParaRPr lang="it-IT" sz="1100" dirty="0"/>
          </a:p>
        </p:txBody>
      </p:sp>
      <p:sp>
        <p:nvSpPr>
          <p:cNvPr id="6" name="Rettangolo 5"/>
          <p:cNvSpPr/>
          <p:nvPr/>
        </p:nvSpPr>
        <p:spPr>
          <a:xfrm>
            <a:off x="7164515" y="1412776"/>
            <a:ext cx="1728192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u="sng" dirty="0" smtClean="0"/>
              <a:t>RETI TERRITORIALI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ABRUZZO MOLISE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CALABRIA BASILICATA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CAMPANIA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EMILIA ROMAGNA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FRIULI V.G.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LAZIO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LIGURIA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LOMBARDIA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MARCHE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PIEMONTE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PUGLIA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SARDEGNA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SICILIA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TOSCANA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UMBRIA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VENETO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1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2123728" y="1340768"/>
            <a:ext cx="4608512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CABINA DI REGIA</a:t>
            </a:r>
          </a:p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(RAPPRESENTANTI DELLA DG ORDINAMENTI + DIRIGENTI SCOLASTICI DEI LICEI CAPOFILA TERRITORIALI + DIRIGENTE SCOLASTICO E SEGRETERIA TECNICA  DELL’ISTITUTO DI RIFERIMENTO NAZIONALE)</a:t>
            </a:r>
            <a:endParaRPr lang="it-IT" sz="1100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4" idx="3"/>
            <a:endCxn id="7" idx="1"/>
          </p:cNvCxnSpPr>
          <p:nvPr/>
        </p:nvCxnSpPr>
        <p:spPr>
          <a:xfrm>
            <a:off x="1476763" y="1736812"/>
            <a:ext cx="6469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endCxn id="7" idx="3"/>
          </p:cNvCxnSpPr>
          <p:nvPr/>
        </p:nvCxnSpPr>
        <p:spPr>
          <a:xfrm flipH="1">
            <a:off x="6732240" y="1736812"/>
            <a:ext cx="4322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arrotondato 14"/>
          <p:cNvSpPr/>
          <p:nvPr/>
        </p:nvSpPr>
        <p:spPr>
          <a:xfrm>
            <a:off x="180619" y="2883151"/>
            <a:ext cx="1727086" cy="37084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u="sng" dirty="0" smtClean="0">
                <a:solidFill>
                  <a:schemeClr val="tx1"/>
                </a:solidFill>
              </a:rPr>
              <a:t>GRUPPI DI LAVORO NAZIONALI</a:t>
            </a:r>
            <a:r>
              <a:rPr lang="it-IT" sz="12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COMITATO DI REDAZIONE DEL SITO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DOCENTI DI DIRITTO-ECONOMIA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DOCENTI DI SCIENZE SOCIALI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DOCENTI PER LA TERZA PROVA </a:t>
            </a:r>
            <a:endParaRPr lang="it-IT" sz="1200" dirty="0" smtClean="0">
              <a:solidFill>
                <a:schemeClr val="tx1"/>
              </a:solidFill>
            </a:endParaRPr>
          </a:p>
          <a:p>
            <a:endParaRPr lang="it-IT" sz="12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sz="1200" dirty="0" smtClean="0">
              <a:solidFill>
                <a:schemeClr val="tx1"/>
              </a:solidFill>
            </a:endParaRPr>
          </a:p>
          <a:p>
            <a:pPr algn="ctr"/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2051720" y="2883151"/>
            <a:ext cx="1656184" cy="36364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u="sng" dirty="0" smtClean="0">
                <a:solidFill>
                  <a:schemeClr val="tx1"/>
                </a:solidFill>
              </a:rPr>
              <a:t>DELEGHE  A RETI TERRITORIALI </a:t>
            </a:r>
            <a:r>
              <a:rPr lang="it-IT" sz="1200" dirty="0" smtClean="0">
                <a:solidFill>
                  <a:schemeClr val="tx1"/>
                </a:solidFill>
              </a:rPr>
              <a:t>PER LA REALIZZAZIONE DI SPECIFICHE ATTIVITA’ DI RILIEVO NAZIONALE: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RETE PIEMONTE - MATERIALE PER ORIENTAMENTO IN INGRESSO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RETE EMILIA ROMAGNA – RILEVAZIONE ESITI ESAMI DI STATO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3779912" y="2924944"/>
            <a:ext cx="1530169" cy="359461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u="sng" dirty="0" smtClean="0">
                <a:solidFill>
                  <a:schemeClr val="tx1"/>
                </a:solidFill>
              </a:rPr>
              <a:t>CONVENZIONI</a:t>
            </a:r>
            <a:r>
              <a:rPr lang="it-IT" sz="1200" dirty="0" smtClean="0">
                <a:solidFill>
                  <a:schemeClr val="tx1"/>
                </a:solidFill>
              </a:rPr>
              <a:t> CON ASSOCIAZIONI, FONDAZIONI, RETI, UNIVERSITA’: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FONDAZIONE PIME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AEEE-ITALIA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S.I.E.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RETE SISUS</a:t>
            </a:r>
          </a:p>
          <a:p>
            <a:pPr marL="228600" indent="-228600">
              <a:buFont typeface="+mj-lt"/>
              <a:buAutoNum type="arabicPeriod"/>
            </a:pPr>
            <a:endParaRPr lang="it-IT" sz="1200" dirty="0"/>
          </a:p>
          <a:p>
            <a:pPr marL="228600" indent="-228600">
              <a:buFont typeface="+mj-lt"/>
              <a:buAutoNum type="arabicPeriod"/>
            </a:pPr>
            <a:endParaRPr lang="it-IT" sz="1200" dirty="0" smtClean="0"/>
          </a:p>
          <a:p>
            <a:pPr marL="228600" indent="-228600">
              <a:buFont typeface="+mj-lt"/>
              <a:buAutoNum type="arabicPeriod"/>
            </a:pPr>
            <a:endParaRPr lang="it-IT" sz="1200" dirty="0" smtClean="0"/>
          </a:p>
          <a:p>
            <a:pPr marL="228600" indent="-228600">
              <a:buFont typeface="+mj-lt"/>
              <a:buAutoNum type="arabicPeriod"/>
            </a:pPr>
            <a:endParaRPr lang="it-IT" sz="1200" dirty="0"/>
          </a:p>
          <a:p>
            <a:endParaRPr lang="it-IT" sz="1200" dirty="0"/>
          </a:p>
        </p:txBody>
      </p:sp>
      <p:sp>
        <p:nvSpPr>
          <p:cNvPr id="20" name="Rettangolo arrotondato 19"/>
          <p:cNvSpPr/>
          <p:nvPr/>
        </p:nvSpPr>
        <p:spPr>
          <a:xfrm>
            <a:off x="5364089" y="2976055"/>
            <a:ext cx="1656184" cy="35226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u="sng" dirty="0" smtClean="0">
                <a:solidFill>
                  <a:schemeClr val="tx1"/>
                </a:solidFill>
              </a:rPr>
              <a:t>CONTRATTI</a:t>
            </a:r>
            <a:r>
              <a:rPr lang="it-IT" sz="1200" dirty="0" smtClean="0">
                <a:solidFill>
                  <a:schemeClr val="tx1"/>
                </a:solidFill>
              </a:rPr>
              <a:t> CON ESPERTI ESTERNI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REALIZZAZIONE DI ATTIVITA’ DI ORIENTAMENTO IN USCITA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REALIZZAIZONE DI ATTIVITA’ DI </a:t>
            </a:r>
            <a:r>
              <a:rPr lang="it-IT" sz="1200" dirty="0" smtClean="0">
                <a:solidFill>
                  <a:schemeClr val="tx1"/>
                </a:solidFill>
              </a:rPr>
              <a:t>CLIL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solidFill>
                  <a:schemeClr val="tx1"/>
                </a:solidFill>
              </a:rPr>
              <a:t>REALIZZAZIONE DI UN VIDEO PER PRESENTAZIONE DEL LICEO </a:t>
            </a:r>
            <a:endParaRPr lang="it-IT" sz="12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it-IT" sz="1200" dirty="0" smtClean="0">
              <a:solidFill>
                <a:schemeClr val="tx1"/>
              </a:solidFill>
            </a:endParaRPr>
          </a:p>
          <a:p>
            <a:endParaRPr lang="it-IT" sz="1200" dirty="0">
              <a:solidFill>
                <a:schemeClr val="tx1"/>
              </a:solidFill>
            </a:endParaRPr>
          </a:p>
          <a:p>
            <a:endParaRPr lang="it-IT" sz="12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it-IT" sz="1200" dirty="0"/>
          </a:p>
          <a:p>
            <a:endParaRPr lang="it-IT" sz="1200" dirty="0"/>
          </a:p>
        </p:txBody>
      </p:sp>
      <p:cxnSp>
        <p:nvCxnSpPr>
          <p:cNvPr id="22" name="Connettore 2 21"/>
          <p:cNvCxnSpPr>
            <a:stCxn id="7" idx="2"/>
            <a:endCxn id="15" idx="0"/>
          </p:cNvCxnSpPr>
          <p:nvPr/>
        </p:nvCxnSpPr>
        <p:spPr>
          <a:xfrm flipH="1">
            <a:off x="1044162" y="2132856"/>
            <a:ext cx="3383822" cy="750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7" idx="2"/>
            <a:endCxn id="18" idx="0"/>
          </p:cNvCxnSpPr>
          <p:nvPr/>
        </p:nvCxnSpPr>
        <p:spPr>
          <a:xfrm flipH="1">
            <a:off x="2879812" y="2132856"/>
            <a:ext cx="1548172" cy="750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7" idx="2"/>
            <a:endCxn id="19" idx="0"/>
          </p:cNvCxnSpPr>
          <p:nvPr/>
        </p:nvCxnSpPr>
        <p:spPr>
          <a:xfrm>
            <a:off x="4427984" y="2132856"/>
            <a:ext cx="11701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7" idx="2"/>
            <a:endCxn id="20" idx="0"/>
          </p:cNvCxnSpPr>
          <p:nvPr/>
        </p:nvCxnSpPr>
        <p:spPr>
          <a:xfrm>
            <a:off x="4427984" y="2132856"/>
            <a:ext cx="1764197" cy="843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5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563072" cy="792088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Il </a:t>
            </a:r>
            <a:r>
              <a:rPr lang="it-IT" sz="2800" b="1" dirty="0"/>
              <a:t>sito come «piazza centrale» 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della </a:t>
            </a:r>
            <a:r>
              <a:rPr lang="it-IT" sz="2800" b="1" dirty="0"/>
              <a:t>Rete Nazionale 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483" y="116631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81818"/>
              </p:ext>
            </p:extLst>
          </p:nvPr>
        </p:nvGraphicFramePr>
        <p:xfrm>
          <a:off x="395536" y="1269156"/>
          <a:ext cx="7128792" cy="478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/>
              </a:tblGrid>
              <a:tr h="79189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FINALITA’ INDICATE DAL GRUPPO DI LAVORO PER LA REVISIONE DEL SITO </a:t>
                      </a:r>
                      <a:br>
                        <a:rPr lang="it-IT" sz="1800" dirty="0" smtClean="0"/>
                      </a:br>
                      <a:r>
                        <a:rPr lang="it-IT" sz="1200" dirty="0" smtClean="0"/>
                        <a:t>( PROFF. PAOLO CORBUCCI, LUCA AZZOLLINI, MARIALUCE BONGIOVANNI, ROSSANA MARAGIOGLIO, DONATELLA CAVION, LUISELLA DAL PRA, FEDERICO MILITANTE; ING. MASSIMO FAGOTTO)</a:t>
                      </a:r>
                      <a:endParaRPr lang="it-I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b="0" dirty="0" smtClean="0"/>
                        <a:t>FACILITARE LA </a:t>
                      </a:r>
                      <a:r>
                        <a:rPr lang="it-IT" b="1" dirty="0" smtClean="0"/>
                        <a:t>DIFFUSIONE</a:t>
                      </a:r>
                      <a:r>
                        <a:rPr lang="it-IT" b="1" baseline="0" dirty="0" smtClean="0"/>
                        <a:t> DI NOTIZIE </a:t>
                      </a:r>
                      <a:r>
                        <a:rPr lang="it-IT" baseline="0" dirty="0" smtClean="0"/>
                        <a:t>SU: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NORMATIVA SUL LES, SUGLI ESAMI DI STATO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COMPOSIZIONE DELLE RETI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FUNZIONAMENTO DELLA RETE LES NAZIONALE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INIZIATIVE DELLE RETI TERRITORIALI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CONVENZIONI E BANDI</a:t>
                      </a:r>
                    </a:p>
                  </a:txBody>
                  <a:tcPr/>
                </a:tc>
              </a:tr>
              <a:tr h="114296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it-IT" b="0" baseline="0" dirty="0" smtClean="0"/>
                        <a:t>FORNIRE UN LUOGO DI </a:t>
                      </a:r>
                      <a:r>
                        <a:rPr lang="it-IT" b="1" baseline="0" dirty="0" smtClean="0"/>
                        <a:t>RACCOLTA DI MATERIALE </a:t>
                      </a:r>
                      <a:r>
                        <a:rPr lang="it-IT" baseline="0" dirty="0" smtClean="0"/>
                        <a:t>RIGUARDO A: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ORIENTAMENTO IN INGRESSO ED IN USCITA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CONTRIBUTI SCIENTIFICI,  MATERIALE PER LA FORMAZIONE, MATERIALE DIDATTICO</a:t>
                      </a:r>
                    </a:p>
                  </a:txBody>
                  <a:tcPr/>
                </a:tc>
              </a:tr>
              <a:tr h="42677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it-IT" dirty="0" smtClean="0"/>
                        <a:t>3. COSTITUIRE UN </a:t>
                      </a:r>
                      <a:r>
                        <a:rPr lang="it-IT" b="1" dirty="0" smtClean="0"/>
                        <a:t>LUOGO DI DISCUSSIONE </a:t>
                      </a:r>
                      <a:r>
                        <a:rPr lang="it-IT" dirty="0" smtClean="0"/>
                        <a:t>E CONFRONTO  A DISTANZA</a:t>
                      </a:r>
                    </a:p>
                  </a:txBody>
                  <a:tcPr/>
                </a:tc>
              </a:tr>
              <a:tr h="42677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it-IT" dirty="0" smtClean="0"/>
                        <a:t>INCORAGGIARE L’USO DI NUOVE TECNOLOGIE</a:t>
                      </a:r>
                      <a:r>
                        <a:rPr lang="it-IT" baseline="0" dirty="0" smtClean="0"/>
                        <a:t> NELLA PRODUZIONE DI  </a:t>
                      </a:r>
                    </a:p>
                    <a:p>
                      <a:pPr marL="0" indent="0">
                        <a:buNone/>
                      </a:pPr>
                      <a:r>
                        <a:rPr lang="it-IT" baseline="0" dirty="0" smtClean="0"/>
                        <a:t>       MATERIALE DIDATTICO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0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89645"/>
            <a:ext cx="5398368" cy="1080120"/>
          </a:xfrm>
        </p:spPr>
        <p:txBody>
          <a:bodyPr/>
          <a:lstStyle/>
          <a:p>
            <a:r>
              <a:rPr lang="it-IT" dirty="0"/>
              <a:t>	</a:t>
            </a:r>
            <a:r>
              <a:rPr lang="it-IT" dirty="0" smtClean="0"/>
              <a:t>GRAZIE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160840" cy="4248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dirty="0" smtClean="0"/>
              <a:t>I.I.S. PAOLO FRISI</a:t>
            </a:r>
          </a:p>
          <a:p>
            <a:pPr algn="r"/>
            <a:r>
              <a:rPr lang="it-IT" dirty="0" smtClean="0"/>
              <a:t>MILANO</a:t>
            </a:r>
          </a:p>
          <a:p>
            <a:pPr lvl="1" algn="l"/>
            <a:r>
              <a:rPr lang="it-IT" u="sng" dirty="0" smtClean="0"/>
              <a:t>REFERENTI PER LA RETE LES NAZIONALE</a:t>
            </a:r>
          </a:p>
          <a:p>
            <a:pPr lvl="1" algn="r"/>
            <a:r>
              <a:rPr lang="it-IT" dirty="0" smtClean="0"/>
              <a:t>DIRIGENTE SCOLASTICO: Luca </a:t>
            </a:r>
            <a:r>
              <a:rPr lang="it-IT" dirty="0" err="1" smtClean="0"/>
              <a:t>Azzollini</a:t>
            </a:r>
            <a:endParaRPr lang="it-IT" dirty="0" smtClean="0"/>
          </a:p>
          <a:p>
            <a:pPr lvl="2" algn="r"/>
            <a:r>
              <a:rPr lang="it-IT" dirty="0" smtClean="0"/>
              <a:t>DOCENTE REFERENTE: Federico Militante</a:t>
            </a:r>
          </a:p>
          <a:p>
            <a:pPr lvl="2" algn="r"/>
            <a:r>
              <a:rPr lang="it-IT" dirty="0" smtClean="0">
                <a:hlinkClick r:id="rId2"/>
              </a:rPr>
              <a:t>federico.militante@ipsfrisi.it</a:t>
            </a:r>
            <a:r>
              <a:rPr lang="it-IT" dirty="0" smtClean="0"/>
              <a:t>  </a:t>
            </a:r>
          </a:p>
          <a:p>
            <a:pPr lvl="2" algn="r"/>
            <a:r>
              <a:rPr lang="it-IT" dirty="0" smtClean="0"/>
              <a:t>Assistente amministrativa: Vittoria Buongiorno</a:t>
            </a:r>
          </a:p>
          <a:p>
            <a:pPr lvl="2" algn="r"/>
            <a:r>
              <a:rPr lang="it-IT" dirty="0" smtClean="0">
                <a:hlinkClick r:id="rId3"/>
              </a:rPr>
              <a:t>personale@ipsfrisi.it</a:t>
            </a:r>
            <a:r>
              <a:rPr lang="it-IT" dirty="0" smtClean="0"/>
              <a:t> </a:t>
            </a:r>
          </a:p>
          <a:p>
            <a:pPr algn="r"/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3414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7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788</Words>
  <Application>Microsoft Office PowerPoint</Application>
  <PresentationFormat>Presentazione su schermo (4:3)</PresentationFormat>
  <Paragraphs>132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RISULTATI E PROSPETTIVE DEL PROGETTO NAZIONALE LES   «VERSO UN LICEO ECONOMICO-SOCIALE  CONTEMPORANEO ED INTERNAZIONALE» Ed. 2014/2015  «LICEO ECONOMICO SOCIALE:  IDENTITA’ E PROSPETTIVE  DI UN NUOVO INDIRIZZO DI STUDIO» Ed. 2015/2016</vt:lpstr>
      <vt:lpstr>AZIONI REALIZZATE NEL 2014/2015</vt:lpstr>
      <vt:lpstr>AZIONI PREVISTE DAL PROGETTO</vt:lpstr>
      <vt:lpstr>Presentazione standard di PowerPoint</vt:lpstr>
      <vt:lpstr>Presentazione standard di PowerPoint</vt:lpstr>
      <vt:lpstr>Sistema di relazioni della rete</vt:lpstr>
      <vt:lpstr>Funzionamento della Rete Nazionale</vt:lpstr>
      <vt:lpstr> Il sito come «piazza centrale»  della Rete Nazionale  </vt:lpstr>
      <vt:lpstr> GRAZIE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E PROSPETTIVE DEL PROGETTO NAZIONALE «VERSO UN LICEO ECONOMICO-SOCIALE CONTEMPORANEO ED INTERNAZIONALE</dc:title>
  <dc:creator>Luca&amp;Mauro</dc:creator>
  <cp:lastModifiedBy>Luca&amp;Mauro</cp:lastModifiedBy>
  <cp:revision>28</cp:revision>
  <dcterms:created xsi:type="dcterms:W3CDTF">2015-11-01T10:22:46Z</dcterms:created>
  <dcterms:modified xsi:type="dcterms:W3CDTF">2015-11-01T17:51:08Z</dcterms:modified>
</cp:coreProperties>
</file>