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65" r:id="rId4"/>
    <p:sldId id="266" r:id="rId5"/>
    <p:sldId id="267" r:id="rId6"/>
    <p:sldId id="268" r:id="rId7"/>
    <p:sldId id="269" r:id="rId8"/>
    <p:sldId id="259" r:id="rId9"/>
    <p:sldId id="257" r:id="rId10"/>
    <p:sldId id="260" r:id="rId11"/>
    <p:sldId id="261" r:id="rId12"/>
    <p:sldId id="263" r:id="rId13"/>
    <p:sldId id="264" r:id="rId14"/>
    <p:sldId id="272"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1.4546388055413674E-3"/>
          <c:y val="1.3743061737728997E-2"/>
        </c:manualLayout>
      </c:layout>
      <c:overlay val="0"/>
      <c:txPr>
        <a:bodyPr/>
        <a:lstStyle/>
        <a:p>
          <a:pPr algn="l">
            <a:defRPr sz="2000">
              <a:solidFill>
                <a:schemeClr val="accent1">
                  <a:lumMod val="75000"/>
                </a:schemeClr>
              </a:solidFill>
              <a:effectLst>
                <a:outerShdw blurRad="38100" dist="38100" dir="2700000" algn="tl">
                  <a:srgbClr val="000000">
                    <a:alpha val="43137"/>
                  </a:srgbClr>
                </a:outerShdw>
              </a:effectLst>
              <a:latin typeface="Century" panose="02040604050505020304" pitchFamily="18" charset="0"/>
            </a:defRPr>
          </a:pPr>
          <a:endParaRPr lang="it-IT"/>
        </a:p>
      </c:txPr>
    </c:title>
    <c:autoTitleDeleted val="0"/>
    <c:view3D>
      <c:rotX val="60"/>
      <c:rotY val="80"/>
      <c:rAngAx val="0"/>
      <c:perspective val="30"/>
    </c:view3D>
    <c:floor>
      <c:thickness val="0"/>
    </c:floor>
    <c:sideWall>
      <c:thickness val="0"/>
    </c:sideWall>
    <c:backWall>
      <c:thickness val="0"/>
    </c:backWall>
    <c:plotArea>
      <c:layout>
        <c:manualLayout>
          <c:layoutTarget val="inner"/>
          <c:xMode val="edge"/>
          <c:yMode val="edge"/>
          <c:x val="5.2542695788471983E-2"/>
          <c:y val="0.12258342146687887"/>
          <c:w val="0.74768712804128323"/>
          <c:h val="0.87741657853312116"/>
        </c:manualLayout>
      </c:layout>
      <c:pie3DChart>
        <c:varyColors val="1"/>
        <c:ser>
          <c:idx val="0"/>
          <c:order val="0"/>
          <c:tx>
            <c:strRef>
              <c:f>Foglio1!$B$1</c:f>
              <c:strCache>
                <c:ptCount val="1"/>
                <c:pt idx="0">
                  <c:v>Rispetto alle conoscenze e le abilità degli studenti, come sono risultate  le richieste?</c:v>
                </c:pt>
              </c:strCache>
            </c:strRef>
          </c:tx>
          <c:spPr>
            <a:ln>
              <a:solidFill>
                <a:schemeClr val="accent1"/>
              </a:solidFill>
            </a:ln>
          </c:spPr>
          <c:explosion val="23"/>
          <c:dPt>
            <c:idx val="0"/>
            <c:bubble3D val="0"/>
            <c:explosion val="0"/>
          </c:dPt>
          <c:dPt>
            <c:idx val="1"/>
            <c:bubble3D val="0"/>
            <c:explosion val="65"/>
            <c:spPr>
              <a:solidFill>
                <a:srgbClr val="FFFF00"/>
              </a:solidFill>
              <a:ln>
                <a:solidFill>
                  <a:schemeClr val="accent1"/>
                </a:solidFill>
              </a:ln>
            </c:spPr>
          </c:dPt>
          <c:dLbls>
            <c:dLbl>
              <c:idx val="0"/>
              <c:layout>
                <c:manualLayout>
                  <c:x val="-5.004347268121509E-2"/>
                  <c:y val="5.752066509204689E-3"/>
                </c:manualLayout>
              </c:layout>
              <c:showLegendKey val="1"/>
              <c:showVal val="0"/>
              <c:showCatName val="0"/>
              <c:showSerName val="0"/>
              <c:showPercent val="1"/>
              <c:showBubbleSize val="0"/>
            </c:dLbl>
            <c:dLbl>
              <c:idx val="1"/>
              <c:layout>
                <c:manualLayout>
                  <c:x val="3.3100944977592653E-2"/>
                  <c:y val="-6.4953280804297353E-2"/>
                </c:manualLayout>
              </c:layout>
              <c:showLegendKey val="1"/>
              <c:showVal val="0"/>
              <c:showCatName val="0"/>
              <c:showSerName val="0"/>
              <c:showPercent val="1"/>
              <c:showBubbleSize val="0"/>
            </c:dLbl>
            <c:spPr>
              <a:scene3d>
                <a:camera prst="orthographicFront"/>
                <a:lightRig rig="threePt" dir="t"/>
              </a:scene3d>
              <a:sp3d>
                <a:bevelT prst="relaxedInset"/>
              </a:sp3d>
            </c:spPr>
            <c:showLegendKey val="1"/>
            <c:showVal val="0"/>
            <c:showCatName val="0"/>
            <c:showSerName val="0"/>
            <c:showPercent val="1"/>
            <c:showBubbleSize val="0"/>
            <c:showLeaderLines val="1"/>
          </c:dLbls>
          <c:cat>
            <c:strRef>
              <c:f>Foglio1!$A$2:$A$3</c:f>
              <c:strCache>
                <c:ptCount val="2"/>
                <c:pt idx="0">
                  <c:v>in linea…</c:v>
                </c:pt>
                <c:pt idx="1">
                  <c:v>complesse…</c:v>
                </c:pt>
              </c:strCache>
            </c:strRef>
          </c:cat>
          <c:val>
            <c:numRef>
              <c:f>Foglio1!$B$2:$B$3</c:f>
              <c:numCache>
                <c:formatCode>General</c:formatCode>
                <c:ptCount val="2"/>
                <c:pt idx="0">
                  <c:v>120</c:v>
                </c:pt>
                <c:pt idx="1">
                  <c:v>17</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4054073003964654"/>
          <c:y val="0.91205757080382122"/>
          <c:w val="0.44493182776093565"/>
          <c:h val="5.5875285141477785E-2"/>
        </c:manualLayout>
      </c:layout>
      <c:overlay val="0"/>
      <c:txPr>
        <a:bodyPr/>
        <a:lstStyle/>
        <a:p>
          <a:pPr>
            <a:defRPr sz="160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hPercent val="100"/>
      <c:rotY val="20"/>
      <c:depthPercent val="90"/>
      <c:rAngAx val="0"/>
      <c:perspective val="0"/>
    </c:view3D>
    <c:floor>
      <c:thickness val="0"/>
    </c:floor>
    <c:sideWall>
      <c:thickness val="0"/>
    </c:sideWall>
    <c:backWall>
      <c:thickness val="0"/>
    </c:backWall>
    <c:plotArea>
      <c:layout>
        <c:manualLayout>
          <c:layoutTarget val="inner"/>
          <c:xMode val="edge"/>
          <c:yMode val="edge"/>
          <c:x val="0"/>
          <c:y val="8.9307018742114191E-2"/>
          <c:w val="1"/>
          <c:h val="0.87755088666021674"/>
        </c:manualLayout>
      </c:layout>
      <c:pie3DChart>
        <c:varyColors val="1"/>
        <c:ser>
          <c:idx val="0"/>
          <c:order val="0"/>
          <c:tx>
            <c:strRef>
              <c:f>Foglio1!$B$1</c:f>
              <c:strCache>
                <c:ptCount val="1"/>
                <c:pt idx="0">
                  <c:v>valutazione complessiva della prova</c:v>
                </c:pt>
              </c:strCache>
            </c:strRef>
          </c:tx>
          <c:explosion val="18"/>
          <c:dPt>
            <c:idx val="0"/>
            <c:bubble3D val="0"/>
            <c:spPr>
              <a:solidFill>
                <a:schemeClr val="accent1">
                  <a:lumMod val="40000"/>
                  <a:lumOff val="60000"/>
                </a:schemeClr>
              </a:solidFill>
            </c:spPr>
          </c:dPt>
          <c:dPt>
            <c:idx val="1"/>
            <c:bubble3D val="0"/>
            <c:spPr>
              <a:solidFill>
                <a:srgbClr val="00B050"/>
              </a:solidFill>
              <a:scene3d>
                <a:camera prst="orthographicFront"/>
                <a:lightRig rig="threePt" dir="t"/>
              </a:scene3d>
              <a:sp3d>
                <a:bevelT w="165100" prst="coolSlant"/>
              </a:sp3d>
            </c:spPr>
          </c:dPt>
          <c:dPt>
            <c:idx val="2"/>
            <c:bubble3D val="0"/>
            <c:spPr>
              <a:solidFill>
                <a:srgbClr val="0070C0"/>
              </a:solidFill>
              <a:scene3d>
                <a:camera prst="orthographicFront"/>
                <a:lightRig rig="threePt" dir="t"/>
              </a:scene3d>
              <a:sp3d>
                <a:bevelT w="165100" prst="coolSlant"/>
                <a:bevelB w="114300" prst="artDeco"/>
              </a:sp3d>
            </c:spPr>
          </c:dPt>
          <c:dPt>
            <c:idx val="3"/>
            <c:bubble3D val="0"/>
            <c:spPr>
              <a:solidFill>
                <a:srgbClr val="FFFF00"/>
              </a:solidFill>
              <a:scene3d>
                <a:camera prst="orthographicFront"/>
                <a:lightRig rig="threePt" dir="t"/>
              </a:scene3d>
              <a:sp3d>
                <a:bevelT/>
              </a:sp3d>
            </c:spPr>
          </c:dPt>
          <c:dLbls>
            <c:dLbl>
              <c:idx val="0"/>
              <c:layout>
                <c:manualLayout>
                  <c:x val="-0.11726275163658108"/>
                  <c:y val="0.10471059288748183"/>
                </c:manualLayout>
              </c:layout>
              <c:dLblPos val="bestFit"/>
              <c:showLegendKey val="0"/>
              <c:showVal val="0"/>
              <c:showCatName val="1"/>
              <c:showSerName val="0"/>
              <c:showPercent val="1"/>
              <c:showBubbleSize val="0"/>
            </c:dLbl>
            <c:dLbl>
              <c:idx val="1"/>
              <c:layout>
                <c:manualLayout>
                  <c:x val="-0.11133975340872873"/>
                  <c:y val="2.552693513601717E-2"/>
                </c:manualLayout>
              </c:layout>
              <c:dLblPos val="bestFit"/>
              <c:showLegendKey val="0"/>
              <c:showVal val="0"/>
              <c:showCatName val="1"/>
              <c:showSerName val="0"/>
              <c:showPercent val="1"/>
              <c:showBubbleSize val="0"/>
            </c:dLbl>
            <c:dLbl>
              <c:idx val="2"/>
              <c:layout>
                <c:manualLayout>
                  <c:x val="6.9787922282660342E-2"/>
                  <c:y val="-0.21325573982134588"/>
                </c:manualLayout>
              </c:layout>
              <c:dLblPos val="bestFit"/>
              <c:showLegendKey val="0"/>
              <c:showVal val="0"/>
              <c:showCatName val="1"/>
              <c:showSerName val="0"/>
              <c:showPercent val="1"/>
              <c:showBubbleSize val="0"/>
            </c:dLbl>
            <c:spPr>
              <a:ln>
                <a:noFill/>
              </a:ln>
            </c:spPr>
            <c:txPr>
              <a:bodyPr/>
              <a:lstStyle/>
              <a:p>
                <a:pPr>
                  <a:defRPr sz="1050" b="1" i="1"/>
                </a:pPr>
                <a:endParaRPr lang="it-IT"/>
              </a:p>
            </c:txPr>
            <c:dLblPos val="ctr"/>
            <c:showLegendKey val="0"/>
            <c:showVal val="0"/>
            <c:showCatName val="1"/>
            <c:showSerName val="0"/>
            <c:showPercent val="1"/>
            <c:showBubbleSize val="0"/>
            <c:showLeaderLines val="1"/>
          </c:dLbls>
          <c:cat>
            <c:strRef>
              <c:f>Foglio1!$A$2:$A$5</c:f>
              <c:strCache>
                <c:ptCount val="4"/>
                <c:pt idx="0">
                  <c:v>efficace</c:v>
                </c:pt>
                <c:pt idx="1">
                  <c:v>ben strutturata</c:v>
                </c:pt>
                <c:pt idx="2">
                  <c:v>accettabile</c:v>
                </c:pt>
                <c:pt idx="3">
                  <c:v>complessivamente accettabile</c:v>
                </c:pt>
              </c:strCache>
            </c:strRef>
          </c:cat>
          <c:val>
            <c:numRef>
              <c:f>Foglio1!$B$2:$B$5</c:f>
              <c:numCache>
                <c:formatCode>General</c:formatCode>
                <c:ptCount val="4"/>
                <c:pt idx="0">
                  <c:v>10</c:v>
                </c:pt>
                <c:pt idx="1">
                  <c:v>25</c:v>
                </c:pt>
                <c:pt idx="2">
                  <c:v>48</c:v>
                </c:pt>
                <c:pt idx="3">
                  <c:v>57</c:v>
                </c:pt>
              </c:numCache>
            </c:numRef>
          </c:val>
        </c:ser>
        <c:dLbls>
          <c:showLegendKey val="0"/>
          <c:showVal val="0"/>
          <c:showCatName val="0"/>
          <c:showSerName val="0"/>
          <c:showPercent val="0"/>
          <c:showBubbleSize val="0"/>
          <c:showLeaderLines val="1"/>
        </c:dLbls>
      </c:pie3DChart>
    </c:plotArea>
    <c:plotVisOnly val="1"/>
    <c:dispBlanksAs val="gap"/>
    <c:showDLblsOverMax val="0"/>
  </c:chart>
  <c:spPr>
    <a:effectLst>
      <a:glow rad="1320800">
        <a:schemeClr val="accent6">
          <a:lumMod val="60000"/>
          <a:lumOff val="40000"/>
          <a:alpha val="40000"/>
        </a:schemeClr>
      </a:glow>
      <a:innerShdw blurRad="1231900" dist="1841500" dir="21540000">
        <a:prstClr val="black">
          <a:alpha val="22000"/>
        </a:prstClr>
      </a:innerShdw>
      <a:softEdge rad="787400"/>
    </a:effectLst>
    <a:scene3d>
      <a:camera prst="orthographicFront"/>
      <a:lightRig rig="threePt" dir="t"/>
    </a:scene3d>
    <a:sp3d>
      <a:bevelB w="114300" prst="artDeco"/>
    </a:sp3d>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9621678177394212"/>
          <c:y val="4.8680383125217414E-2"/>
        </c:manualLayout>
      </c:layout>
      <c:overlay val="0"/>
      <c:txPr>
        <a:bodyPr/>
        <a:lstStyle/>
        <a:p>
          <a:pPr>
            <a:defRPr sz="2400">
              <a:solidFill>
                <a:srgbClr val="0070C0"/>
              </a:solidFill>
              <a:effectLst>
                <a:outerShdw blurRad="38100" dist="38100" dir="2700000" algn="tl">
                  <a:srgbClr val="000000">
                    <a:alpha val="43137"/>
                  </a:srgbClr>
                </a:outerShdw>
              </a:effectLst>
              <a:latin typeface="Century Gothic" panose="020B0502020202020204" pitchFamily="34" charset="0"/>
            </a:defRPr>
          </a:pPr>
          <a:endParaRPr lang="it-IT"/>
        </a:p>
      </c:txPr>
    </c:title>
    <c:autoTitleDeleted val="0"/>
    <c:view3D>
      <c:rotX val="60"/>
      <c:rotY val="0"/>
      <c:rAngAx val="0"/>
      <c:perspective val="0"/>
    </c:view3D>
    <c:floor>
      <c:thickness val="0"/>
    </c:floor>
    <c:sideWall>
      <c:thickness val="0"/>
    </c:sideWall>
    <c:backWall>
      <c:thickness val="0"/>
    </c:backWall>
    <c:plotArea>
      <c:layout>
        <c:manualLayout>
          <c:layoutTarget val="inner"/>
          <c:xMode val="edge"/>
          <c:yMode val="edge"/>
          <c:x val="3.4242684878725317E-2"/>
          <c:y val="0.23237522041095401"/>
          <c:w val="0.59956173978227079"/>
          <c:h val="0.67100216512528943"/>
        </c:manualLayout>
      </c:layout>
      <c:pie3DChart>
        <c:varyColors val="1"/>
        <c:ser>
          <c:idx val="0"/>
          <c:order val="0"/>
          <c:tx>
            <c:strRef>
              <c:f>Foglio1!$B$1</c:f>
              <c:strCache>
                <c:ptCount val="1"/>
                <c:pt idx="0">
                  <c:v> I documenti stimolo hanno sollecitato la capacità di ragionamento degli allievi?</c:v>
                </c:pt>
              </c:strCache>
            </c:strRef>
          </c:tx>
          <c:explosion val="37"/>
          <c:dPt>
            <c:idx val="1"/>
            <c:bubble3D val="0"/>
            <c:spPr>
              <a:solidFill>
                <a:srgbClr val="FFFF00"/>
              </a:solidFill>
            </c:spPr>
          </c:dPt>
          <c:dPt>
            <c:idx val="2"/>
            <c:bubble3D val="0"/>
            <c:explosion val="29"/>
          </c:dPt>
          <c:dLbls>
            <c:dLbl>
              <c:idx val="0"/>
              <c:layout>
                <c:manualLayout>
                  <c:x val="5.2446858773933539E-3"/>
                  <c:y val="-2.7987243153765877E-2"/>
                </c:manualLayout>
              </c:layout>
              <c:showLegendKey val="1"/>
              <c:showVal val="0"/>
              <c:showCatName val="0"/>
              <c:showSerName val="0"/>
              <c:showPercent val="1"/>
              <c:showBubbleSize val="0"/>
            </c:dLbl>
            <c:dLbl>
              <c:idx val="1"/>
              <c:layout>
                <c:manualLayout>
                  <c:x val="-0.1608642995711099"/>
                  <c:y val="0.12377499490205957"/>
                </c:manualLayout>
              </c:layout>
              <c:dLblPos val="bestFit"/>
              <c:showLegendKey val="1"/>
              <c:showVal val="0"/>
              <c:showCatName val="0"/>
              <c:showSerName val="0"/>
              <c:showPercent val="1"/>
              <c:showBubbleSize val="0"/>
            </c:dLbl>
            <c:dLbl>
              <c:idx val="2"/>
              <c:layout>
                <c:manualLayout>
                  <c:x val="-0.10587575129014969"/>
                  <c:y val="-6.629376731800353E-2"/>
                </c:manualLayout>
              </c:layout>
              <c:showLegendKey val="1"/>
              <c:showVal val="0"/>
              <c:showCatName val="0"/>
              <c:showSerName val="0"/>
              <c:showPercent val="1"/>
              <c:showBubbleSize val="0"/>
            </c:dLbl>
            <c:showLegendKey val="0"/>
            <c:showVal val="0"/>
            <c:showCatName val="0"/>
            <c:showSerName val="0"/>
            <c:showPercent val="1"/>
            <c:showBubbleSize val="0"/>
            <c:showLeaderLines val="1"/>
          </c:dLbls>
          <c:cat>
            <c:strRef>
              <c:f>Foglio1!$A$2:$A$4</c:f>
              <c:strCache>
                <c:ptCount val="3"/>
                <c:pt idx="0">
                  <c:v>insufficiente</c:v>
                </c:pt>
                <c:pt idx="1">
                  <c:v>sufficiente </c:v>
                </c:pt>
                <c:pt idx="2">
                  <c:v>parzialmente sufficiente</c:v>
                </c:pt>
              </c:strCache>
            </c:strRef>
          </c:cat>
          <c:val>
            <c:numRef>
              <c:f>Foglio1!$B$2:$B$4</c:f>
              <c:numCache>
                <c:formatCode>General</c:formatCode>
                <c:ptCount val="3"/>
                <c:pt idx="0">
                  <c:v>20</c:v>
                </c:pt>
                <c:pt idx="1">
                  <c:v>84</c:v>
                </c:pt>
                <c:pt idx="2">
                  <c:v>34</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180"/>
      <c:rAngAx val="0"/>
      <c:perspective val="0"/>
    </c:view3D>
    <c:floor>
      <c:thickness val="0"/>
    </c:floor>
    <c:sideWall>
      <c:thickness val="0"/>
    </c:sideWall>
    <c:backWall>
      <c:thickness val="0"/>
    </c:backWall>
    <c:plotArea>
      <c:layout/>
      <c:pie3DChart>
        <c:varyColors val="1"/>
        <c:ser>
          <c:idx val="0"/>
          <c:order val="0"/>
          <c:tx>
            <c:strRef>
              <c:f>Foglio1!$B$1</c:f>
              <c:strCache>
                <c:ptCount val="1"/>
                <c:pt idx="0">
                  <c:v>Colonna1</c:v>
                </c:pt>
              </c:strCache>
            </c:strRef>
          </c:tx>
          <c:explosion val="30"/>
          <c:dPt>
            <c:idx val="1"/>
            <c:bubble3D val="0"/>
            <c:spPr>
              <a:solidFill>
                <a:srgbClr val="FFFF00"/>
              </a:solidFill>
            </c:spPr>
          </c:dPt>
          <c:dLbls>
            <c:dLbl>
              <c:idx val="0"/>
              <c:layout>
                <c:manualLayout>
                  <c:x val="-0.25675628393381977"/>
                  <c:y val="0.15533046833180153"/>
                </c:manualLayout>
              </c:layout>
              <c:showLegendKey val="1"/>
              <c:showVal val="0"/>
              <c:showCatName val="0"/>
              <c:showSerName val="0"/>
              <c:showPercent val="1"/>
              <c:showBubbleSize val="0"/>
            </c:dLbl>
            <c:dLbl>
              <c:idx val="1"/>
              <c:layout>
                <c:manualLayout>
                  <c:x val="0.24270968449393052"/>
                  <c:y val="-7.8249386431810605E-2"/>
                </c:manualLayout>
              </c:layout>
              <c:showLegendKey val="1"/>
              <c:showVal val="0"/>
              <c:showCatName val="0"/>
              <c:showSerName val="0"/>
              <c:showPercent val="1"/>
              <c:showBubbleSize val="0"/>
            </c:dLbl>
            <c:dLbl>
              <c:idx val="2"/>
              <c:layout>
                <c:manualLayout>
                  <c:x val="-7.9813642639995283E-2"/>
                  <c:y val="-7.8839724879053844E-2"/>
                </c:manualLayout>
              </c:layout>
              <c:showLegendKey val="1"/>
              <c:showVal val="0"/>
              <c:showCatName val="0"/>
              <c:showSerName val="0"/>
              <c:showPercent val="1"/>
              <c:showBubbleSize val="0"/>
            </c:dLbl>
            <c:showLegendKey val="1"/>
            <c:showVal val="0"/>
            <c:showCatName val="0"/>
            <c:showSerName val="0"/>
            <c:showPercent val="1"/>
            <c:showBubbleSize val="0"/>
            <c:showLeaderLines val="1"/>
          </c:dLbls>
          <c:cat>
            <c:strRef>
              <c:f>Foglio1!$A$2:$A$4</c:f>
              <c:strCache>
                <c:ptCount val="3"/>
                <c:pt idx="0">
                  <c:v>in linea </c:v>
                </c:pt>
                <c:pt idx="1">
                  <c:v>troppo complessi</c:v>
                </c:pt>
                <c:pt idx="2">
                  <c:v>elementari</c:v>
                </c:pt>
              </c:strCache>
            </c:strRef>
          </c:cat>
          <c:val>
            <c:numRef>
              <c:f>Foglio1!$B$2:$B$4</c:f>
              <c:numCache>
                <c:formatCode>General</c:formatCode>
                <c:ptCount val="3"/>
                <c:pt idx="0">
                  <c:v>108</c:v>
                </c:pt>
                <c:pt idx="1">
                  <c:v>30</c:v>
                </c:pt>
                <c:pt idx="2">
                  <c:v>2</c:v>
                </c:pt>
              </c:numCache>
            </c:numRef>
          </c:val>
        </c:ser>
        <c:dLbls>
          <c:showLegendKey val="0"/>
          <c:showVal val="0"/>
          <c:showCatName val="0"/>
          <c:showSerName val="0"/>
          <c:showPercent val="0"/>
          <c:showBubbleSize val="0"/>
          <c:showLeaderLines val="1"/>
        </c:dLbls>
      </c:pie3DChart>
    </c:plotArea>
    <c:legend>
      <c:legendPos val="b"/>
      <c:overlay val="0"/>
      <c:txPr>
        <a:bodyPr/>
        <a:lstStyle/>
        <a:p>
          <a:pPr>
            <a:defRPr sz="160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rAngAx val="0"/>
      <c:perspective val="110"/>
    </c:view3D>
    <c:floor>
      <c:thickness val="0"/>
    </c:floor>
    <c:sideWall>
      <c:thickness val="0"/>
    </c:sideWall>
    <c:backWall>
      <c:thickness val="0"/>
    </c:backWall>
    <c:plotArea>
      <c:layout/>
      <c:pie3DChart>
        <c:varyColors val="1"/>
        <c:ser>
          <c:idx val="0"/>
          <c:order val="0"/>
          <c:tx>
            <c:strRef>
              <c:f>Foglio1!$C$1</c:f>
              <c:strCache>
                <c:ptCount val="1"/>
                <c:pt idx="0">
                  <c:v>Colonna1</c:v>
                </c:pt>
              </c:strCache>
            </c:strRef>
          </c:tx>
          <c:explosion val="25"/>
          <c:dPt>
            <c:idx val="1"/>
            <c:bubble3D val="0"/>
            <c:explosion val="23"/>
            <c:spPr>
              <a:solidFill>
                <a:srgbClr val="FFFF00"/>
              </a:solidFill>
            </c:spPr>
          </c:dPt>
          <c:dLbls>
            <c:dLbl>
              <c:idx val="0"/>
              <c:layout>
                <c:manualLayout>
                  <c:x val="-4.8084017918344504E-2"/>
                  <c:y val="0.19097110726802327"/>
                </c:manualLayout>
              </c:layout>
              <c:showLegendKey val="0"/>
              <c:showVal val="0"/>
              <c:showCatName val="0"/>
              <c:showSerName val="0"/>
              <c:showPercent val="1"/>
              <c:showBubbleSize val="0"/>
            </c:dLbl>
            <c:dLbl>
              <c:idx val="1"/>
              <c:layout>
                <c:manualLayout>
                  <c:x val="2.0773897239929316E-2"/>
                  <c:y val="-0.12345754050533038"/>
                </c:manualLayout>
              </c:layout>
              <c:showLegendKey val="1"/>
              <c:showVal val="0"/>
              <c:showCatName val="0"/>
              <c:showSerName val="0"/>
              <c:showPercent val="1"/>
              <c:showBubbleSize val="0"/>
            </c:dLbl>
            <c:showLegendKey val="0"/>
            <c:showVal val="0"/>
            <c:showCatName val="0"/>
            <c:showSerName val="0"/>
            <c:showPercent val="1"/>
            <c:showBubbleSize val="0"/>
            <c:showLeaderLines val="1"/>
          </c:dLbls>
          <c:cat>
            <c:strRef>
              <c:f>Foglio1!$B$2:$B$5</c:f>
              <c:strCache>
                <c:ptCount val="2"/>
                <c:pt idx="0">
                  <c:v>utili </c:v>
                </c:pt>
                <c:pt idx="1">
                  <c:v>poco utili </c:v>
                </c:pt>
              </c:strCache>
            </c:strRef>
          </c:cat>
          <c:val>
            <c:numRef>
              <c:f>Foglio1!$C$2:$C$5</c:f>
              <c:numCache>
                <c:formatCode>General</c:formatCode>
                <c:ptCount val="4"/>
                <c:pt idx="0">
                  <c:v>89</c:v>
                </c:pt>
                <c:pt idx="1">
                  <c:v>49</c:v>
                </c:pt>
              </c:numCache>
            </c:numRef>
          </c:val>
        </c:ser>
        <c:dLbls>
          <c:showLegendKey val="0"/>
          <c:showVal val="0"/>
          <c:showCatName val="0"/>
          <c:showSerName val="0"/>
          <c:showPercent val="0"/>
          <c:showBubbleSize val="0"/>
          <c:showLeaderLines val="1"/>
        </c:dLbls>
      </c:pie3DChart>
    </c:plotArea>
    <c:legend>
      <c:legendPos val="b"/>
      <c:legendEntry>
        <c:idx val="2"/>
        <c:delete val="1"/>
      </c:legendEntry>
      <c:legendEntry>
        <c:idx val="3"/>
        <c:delete val="1"/>
      </c:legendEntry>
      <c:overlay val="0"/>
      <c:txPr>
        <a:bodyPr/>
        <a:lstStyle/>
        <a:p>
          <a:pPr>
            <a:defRPr sz="160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000"/>
            </a:pPr>
            <a:r>
              <a:rPr lang="en-US"/>
              <a:t> </a:t>
            </a:r>
          </a:p>
        </c:rich>
      </c:tx>
      <c:layout>
        <c:manualLayout>
          <c:xMode val="edge"/>
          <c:yMode val="edge"/>
          <c:x val="1.7514541083894181E-4"/>
          <c:y val="0.93683094025011582"/>
        </c:manualLayout>
      </c:layout>
      <c:overlay val="0"/>
    </c:title>
    <c:autoTitleDeleted val="0"/>
    <c:view3D>
      <c:rotX val="90"/>
      <c:rotY val="289"/>
      <c:rAngAx val="1"/>
    </c:view3D>
    <c:floor>
      <c:thickness val="0"/>
    </c:floor>
    <c:sideWall>
      <c:thickness val="0"/>
    </c:sideWall>
    <c:backWall>
      <c:thickness val="0"/>
    </c:backWall>
    <c:plotArea>
      <c:layout>
        <c:manualLayout>
          <c:layoutTarget val="inner"/>
          <c:xMode val="edge"/>
          <c:yMode val="edge"/>
          <c:x val="0.21195401645877315"/>
          <c:y val="0.14503072297496369"/>
          <c:w val="0.72441551575642005"/>
          <c:h val="0.66385433201817223"/>
        </c:manualLayout>
      </c:layout>
      <c:pie3DChart>
        <c:varyColors val="1"/>
        <c:ser>
          <c:idx val="0"/>
          <c:order val="0"/>
          <c:tx>
            <c:strRef>
              <c:f>Foglio1!$B$1</c:f>
              <c:strCache>
                <c:ptCount val="1"/>
                <c:pt idx="0">
                  <c:v>punti di forza e di debolezza </c:v>
                </c:pt>
              </c:strCache>
            </c:strRef>
          </c:tx>
          <c:spPr>
            <a:effectLst>
              <a:innerShdw blurRad="63500" dist="50800" dir="8100000">
                <a:prstClr val="black">
                  <a:alpha val="50000"/>
                </a:prstClr>
              </a:innerShdw>
            </a:effectLst>
            <a:scene3d>
              <a:camera prst="orthographicFront"/>
              <a:lightRig rig="threePt" dir="t"/>
            </a:scene3d>
            <a:sp3d>
              <a:bevelT prst="convex"/>
              <a:bevelB prst="relaxedInset"/>
            </a:sp3d>
          </c:spPr>
          <c:explosion val="15"/>
          <c:dPt>
            <c:idx val="0"/>
            <c:bubble3D val="0"/>
            <c:spPr>
              <a:solidFill>
                <a:srgbClr val="FFFF00"/>
              </a:solidFill>
              <a:effectLst>
                <a:innerShdw blurRad="63500" dist="50800" dir="8100000">
                  <a:prstClr val="black">
                    <a:alpha val="50000"/>
                  </a:prstClr>
                </a:innerShdw>
              </a:effectLst>
              <a:scene3d>
                <a:camera prst="orthographicFront"/>
                <a:lightRig rig="threePt" dir="t"/>
              </a:scene3d>
              <a:sp3d>
                <a:bevelT prst="convex"/>
                <a:bevelB prst="relaxedInset"/>
              </a:sp3d>
            </c:spPr>
          </c:dPt>
          <c:dPt>
            <c:idx val="1"/>
            <c:bubble3D val="0"/>
            <c:spPr>
              <a:solidFill>
                <a:schemeClr val="tx1">
                  <a:lumMod val="75000"/>
                </a:schemeClr>
              </a:solidFill>
              <a:effectLst>
                <a:innerShdw blurRad="63500" dist="50800" dir="8100000">
                  <a:prstClr val="black">
                    <a:alpha val="50000"/>
                  </a:prstClr>
                </a:innerShdw>
              </a:effectLst>
              <a:scene3d>
                <a:camera prst="orthographicFront"/>
                <a:lightRig rig="threePt" dir="t"/>
              </a:scene3d>
              <a:sp3d>
                <a:bevelT prst="convex"/>
                <a:bevelB prst="relaxedInset"/>
              </a:sp3d>
            </c:spPr>
          </c:dPt>
          <c:dPt>
            <c:idx val="2"/>
            <c:bubble3D val="0"/>
            <c:spPr>
              <a:solidFill>
                <a:srgbClr val="FF00FF"/>
              </a:solidFill>
              <a:effectLst>
                <a:innerShdw blurRad="63500" dist="50800" dir="8100000">
                  <a:prstClr val="black">
                    <a:alpha val="50000"/>
                  </a:prstClr>
                </a:innerShdw>
              </a:effectLst>
              <a:scene3d>
                <a:camera prst="orthographicFront"/>
                <a:lightRig rig="threePt" dir="t"/>
              </a:scene3d>
              <a:sp3d>
                <a:bevelT prst="convex"/>
                <a:bevelB prst="relaxedInset"/>
              </a:sp3d>
            </c:spPr>
          </c:dPt>
          <c:dPt>
            <c:idx val="3"/>
            <c:bubble3D val="0"/>
            <c:spPr>
              <a:solidFill>
                <a:srgbClr val="0070C0"/>
              </a:solidFill>
              <a:effectLst>
                <a:innerShdw blurRad="63500" dist="50800" dir="8100000">
                  <a:prstClr val="black">
                    <a:alpha val="50000"/>
                  </a:prstClr>
                </a:innerShdw>
              </a:effectLst>
              <a:scene3d>
                <a:camera prst="orthographicFront"/>
                <a:lightRig rig="threePt" dir="t"/>
              </a:scene3d>
              <a:sp3d>
                <a:bevelT prst="convex"/>
                <a:bevelB prst="relaxedInset"/>
              </a:sp3d>
            </c:spPr>
          </c:dPt>
          <c:dPt>
            <c:idx val="4"/>
            <c:bubble3D val="0"/>
            <c:spPr>
              <a:solidFill>
                <a:srgbClr val="00B050"/>
              </a:solidFill>
              <a:effectLst>
                <a:innerShdw blurRad="63500" dist="50800" dir="8100000">
                  <a:prstClr val="black">
                    <a:alpha val="50000"/>
                  </a:prstClr>
                </a:innerShdw>
              </a:effectLst>
              <a:scene3d>
                <a:camera prst="orthographicFront"/>
                <a:lightRig rig="threePt" dir="t"/>
              </a:scene3d>
              <a:sp3d>
                <a:bevelT prst="convex"/>
                <a:bevelB prst="relaxedInset"/>
              </a:sp3d>
            </c:spPr>
          </c:dPt>
          <c:dPt>
            <c:idx val="5"/>
            <c:bubble3D val="0"/>
            <c:spPr>
              <a:solidFill>
                <a:srgbClr val="7030A0"/>
              </a:solidFill>
              <a:effectLst>
                <a:innerShdw blurRad="63500" dist="50800" dir="8100000">
                  <a:prstClr val="black">
                    <a:alpha val="50000"/>
                  </a:prstClr>
                </a:innerShdw>
              </a:effectLst>
              <a:scene3d>
                <a:camera prst="orthographicFront"/>
                <a:lightRig rig="threePt" dir="t"/>
              </a:scene3d>
              <a:sp3d>
                <a:bevelT prst="convex"/>
                <a:bevelB prst="relaxedInset"/>
              </a:sp3d>
            </c:spPr>
          </c:dPt>
          <c:dPt>
            <c:idx val="6"/>
            <c:bubble3D val="0"/>
            <c:spPr>
              <a:solidFill>
                <a:srgbClr val="FF0000"/>
              </a:solidFill>
              <a:effectLst>
                <a:innerShdw blurRad="63500" dist="50800" dir="8100000">
                  <a:prstClr val="black">
                    <a:alpha val="50000"/>
                  </a:prstClr>
                </a:innerShdw>
              </a:effectLst>
              <a:scene3d>
                <a:camera prst="orthographicFront"/>
                <a:lightRig rig="threePt" dir="t"/>
              </a:scene3d>
              <a:sp3d>
                <a:bevelT prst="convex"/>
                <a:bevelB prst="relaxedInset"/>
              </a:sp3d>
            </c:spPr>
          </c:dPt>
          <c:dLbls>
            <c:dLbl>
              <c:idx val="0"/>
              <c:layout>
                <c:manualLayout>
                  <c:x val="0"/>
                  <c:y val="-0.21194433302213972"/>
                </c:manualLayout>
              </c:layout>
              <c:tx>
                <c:rich>
                  <a:bodyPr/>
                  <a:lstStyle/>
                  <a:p>
                    <a:pPr>
                      <a:defRPr sz="1600" b="1">
                        <a:solidFill>
                          <a:srgbClr val="0070C0"/>
                        </a:solidFill>
                        <a:effectLst>
                          <a:outerShdw blurRad="38100" dist="38100" dir="2700000" algn="tl">
                            <a:srgbClr val="000000">
                              <a:alpha val="43137"/>
                            </a:srgbClr>
                          </a:outerShdw>
                        </a:effectLst>
                      </a:defRPr>
                    </a:pPr>
                    <a:r>
                      <a:rPr lang="en-US" sz="1600" b="1" dirty="0" err="1">
                        <a:solidFill>
                          <a:srgbClr val="0070C0"/>
                        </a:solidFill>
                        <a:effectLst>
                          <a:outerShdw blurRad="38100" dist="38100" dir="2700000" algn="tl">
                            <a:srgbClr val="000000">
                              <a:alpha val="43137"/>
                            </a:srgbClr>
                          </a:outerShdw>
                        </a:effectLst>
                      </a:rPr>
                      <a:t>ampiezza</a:t>
                    </a:r>
                    <a:r>
                      <a:rPr lang="en-US" sz="1600" b="1" dirty="0">
                        <a:solidFill>
                          <a:srgbClr val="0070C0"/>
                        </a:solidFill>
                        <a:effectLst>
                          <a:outerShdw blurRad="38100" dist="38100" dir="2700000" algn="tl">
                            <a:srgbClr val="000000">
                              <a:alpha val="43137"/>
                            </a:srgbClr>
                          </a:outerShdw>
                        </a:effectLst>
                      </a:rPr>
                      <a:t> </a:t>
                    </a:r>
                    <a:r>
                      <a:rPr lang="en-US" sz="1600" b="1" baseline="0" dirty="0" smtClean="0">
                        <a:solidFill>
                          <a:srgbClr val="0070C0"/>
                        </a:solidFill>
                        <a:effectLst>
                          <a:outerShdw blurRad="38100" dist="38100" dir="2700000" algn="tl">
                            <a:srgbClr val="000000">
                              <a:alpha val="43137"/>
                            </a:srgbClr>
                          </a:outerShdw>
                        </a:effectLst>
                      </a:rPr>
                      <a:t> </a:t>
                    </a:r>
                    <a:r>
                      <a:rPr lang="en-US" sz="1600" b="1" dirty="0" err="1" smtClean="0">
                        <a:solidFill>
                          <a:srgbClr val="0070C0"/>
                        </a:solidFill>
                        <a:effectLst>
                          <a:outerShdw blurRad="38100" dist="38100" dir="2700000" algn="tl">
                            <a:srgbClr val="000000">
                              <a:alpha val="43137"/>
                            </a:srgbClr>
                          </a:outerShdw>
                        </a:effectLst>
                      </a:rPr>
                      <a:t>traccia</a:t>
                    </a:r>
                    <a:r>
                      <a:rPr lang="en-US" sz="1600" b="1" dirty="0" smtClean="0">
                        <a:solidFill>
                          <a:srgbClr val="0070C0"/>
                        </a:solidFill>
                        <a:effectLst>
                          <a:outerShdw blurRad="38100" dist="38100" dir="2700000" algn="tl">
                            <a:srgbClr val="000000">
                              <a:alpha val="43137"/>
                            </a:srgbClr>
                          </a:outerShdw>
                        </a:effectLst>
                      </a:rPr>
                      <a:t> </a:t>
                    </a:r>
                    <a:r>
                      <a:rPr lang="en-US" sz="1600" b="1" dirty="0">
                        <a:solidFill>
                          <a:srgbClr val="0070C0"/>
                        </a:solidFill>
                        <a:effectLst>
                          <a:outerShdw blurRad="38100" dist="38100" dir="2700000" algn="tl">
                            <a:srgbClr val="000000">
                              <a:alpha val="43137"/>
                            </a:srgbClr>
                          </a:outerShdw>
                        </a:effectLst>
                      </a:rPr>
                      <a:t>
44%</a:t>
                    </a:r>
                    <a:endParaRPr lang="en-US" sz="1600" dirty="0">
                      <a:effectLst>
                        <a:outerShdw blurRad="38100" dist="38100" dir="2700000" algn="tl">
                          <a:srgbClr val="000000">
                            <a:alpha val="43137"/>
                          </a:srgbClr>
                        </a:outerShdw>
                      </a:effectLst>
                    </a:endParaRPr>
                  </a:p>
                </c:rich>
              </c:tx>
              <c:spPr/>
              <c:dLblPos val="bestFit"/>
              <c:showLegendKey val="1"/>
              <c:showVal val="0"/>
              <c:showCatName val="1"/>
              <c:showSerName val="0"/>
              <c:showPercent val="1"/>
              <c:showBubbleSize val="0"/>
            </c:dLbl>
            <c:dLbl>
              <c:idx val="1"/>
              <c:layout>
                <c:manualLayout>
                  <c:x val="0.10287280777553334"/>
                  <c:y val="6.7272133498514436E-2"/>
                </c:manualLayout>
              </c:layout>
              <c:tx>
                <c:rich>
                  <a:bodyPr/>
                  <a:lstStyle/>
                  <a:p>
                    <a:pPr>
                      <a:defRPr sz="1400" b="1">
                        <a:solidFill>
                          <a:srgbClr val="0070C0"/>
                        </a:solidFill>
                        <a:effectLst>
                          <a:outerShdw blurRad="38100" dist="38100" dir="2700000" algn="tl">
                            <a:srgbClr val="000000">
                              <a:alpha val="43137"/>
                            </a:srgbClr>
                          </a:outerShdw>
                        </a:effectLst>
                      </a:defRPr>
                    </a:pPr>
                    <a:r>
                      <a:rPr lang="it-IT" sz="1400" b="1" dirty="0">
                        <a:solidFill>
                          <a:srgbClr val="0070C0"/>
                        </a:solidFill>
                        <a:effectLst>
                          <a:outerShdw blurRad="38100" dist="38100" dir="2700000" algn="tl">
                            <a:srgbClr val="000000">
                              <a:alpha val="43137"/>
                            </a:srgbClr>
                          </a:outerShdw>
                        </a:effectLst>
                      </a:rPr>
                      <a:t>poca valorizzazione </a:t>
                    </a:r>
                    <a:r>
                      <a:rPr lang="it-IT" sz="1400" b="1" dirty="0" smtClean="0">
                        <a:solidFill>
                          <a:srgbClr val="0070C0"/>
                        </a:solidFill>
                        <a:effectLst>
                          <a:outerShdw blurRad="38100" dist="38100" dir="2700000" algn="tl">
                            <a:srgbClr val="000000">
                              <a:alpha val="43137"/>
                            </a:srgbClr>
                          </a:outerShdw>
                        </a:effectLst>
                      </a:rPr>
                      <a:t>competenze </a:t>
                    </a:r>
                    <a:r>
                      <a:rPr lang="it-IT" sz="1400" b="1" dirty="0">
                        <a:solidFill>
                          <a:srgbClr val="0070C0"/>
                        </a:solidFill>
                        <a:effectLst>
                          <a:outerShdw blurRad="38100" dist="38100" dir="2700000" algn="tl">
                            <a:srgbClr val="000000">
                              <a:alpha val="43137"/>
                            </a:srgbClr>
                          </a:outerShdw>
                        </a:effectLst>
                      </a:rPr>
                      <a:t>disciplinari
16%</a:t>
                    </a:r>
                    <a:endParaRPr lang="it-IT" sz="1400" dirty="0">
                      <a:effectLst>
                        <a:outerShdw blurRad="38100" dist="38100" dir="2700000" algn="tl">
                          <a:srgbClr val="000000">
                            <a:alpha val="43137"/>
                          </a:srgbClr>
                        </a:outerShdw>
                      </a:effectLst>
                    </a:endParaRPr>
                  </a:p>
                </c:rich>
              </c:tx>
              <c:spPr/>
              <c:dLblPos val="bestFit"/>
              <c:showLegendKey val="0"/>
              <c:showVal val="0"/>
              <c:showCatName val="1"/>
              <c:showSerName val="0"/>
              <c:showPercent val="1"/>
              <c:showBubbleSize val="0"/>
            </c:dLbl>
            <c:dLbl>
              <c:idx val="2"/>
              <c:layout>
                <c:manualLayout>
                  <c:x val="-3.2072773964105815E-2"/>
                  <c:y val="0.11764432343784943"/>
                </c:manualLayout>
              </c:layout>
              <c:tx>
                <c:rich>
                  <a:bodyPr/>
                  <a:lstStyle/>
                  <a:p>
                    <a:r>
                      <a:rPr lang="it-IT" sz="1050" b="1" dirty="0">
                        <a:solidFill>
                          <a:srgbClr val="0070C0"/>
                        </a:solidFill>
                      </a:rPr>
                      <a:t>assenza </a:t>
                    </a:r>
                    <a:r>
                      <a:rPr lang="it-IT" sz="1050" b="1" dirty="0" smtClean="0">
                        <a:solidFill>
                          <a:srgbClr val="0070C0"/>
                        </a:solidFill>
                      </a:rPr>
                      <a:t>elementi </a:t>
                    </a:r>
                    <a:r>
                      <a:rPr lang="it-IT" sz="1050" b="1" dirty="0">
                        <a:solidFill>
                          <a:srgbClr val="0070C0"/>
                        </a:solidFill>
                      </a:rPr>
                      <a:t>quantitativi 
4%</a:t>
                    </a:r>
                    <a:endParaRPr lang="it-IT" dirty="0"/>
                  </a:p>
                </c:rich>
              </c:tx>
              <c:dLblPos val="bestFit"/>
              <c:showLegendKey val="0"/>
              <c:showVal val="0"/>
              <c:showCatName val="1"/>
              <c:showSerName val="0"/>
              <c:showPercent val="1"/>
              <c:showBubbleSize val="0"/>
            </c:dLbl>
            <c:dLbl>
              <c:idx val="3"/>
              <c:layout>
                <c:manualLayout>
                  <c:x val="-0.18685296717519559"/>
                  <c:y val="7.4461771105849617E-2"/>
                </c:manualLayout>
              </c:layout>
              <c:tx>
                <c:rich>
                  <a:bodyPr/>
                  <a:lstStyle/>
                  <a:p>
                    <a:r>
                      <a:rPr lang="it-IT" sz="1050" b="1" dirty="0">
                        <a:solidFill>
                          <a:srgbClr val="0070C0"/>
                        </a:solidFill>
                      </a:rPr>
                      <a:t>ampie possibilità di esporre </a:t>
                    </a:r>
                    <a:r>
                      <a:rPr lang="it-IT" sz="1050" b="1" dirty="0" smtClean="0">
                        <a:solidFill>
                          <a:srgbClr val="0070C0"/>
                        </a:solidFill>
                      </a:rPr>
                      <a:t> </a:t>
                    </a:r>
                    <a:r>
                      <a:rPr lang="it-IT" sz="1050" b="1" dirty="0">
                        <a:solidFill>
                          <a:srgbClr val="0070C0"/>
                        </a:solidFill>
                      </a:rPr>
                      <a:t>conoscenze 
8%</a:t>
                    </a:r>
                    <a:endParaRPr lang="it-IT" dirty="0"/>
                  </a:p>
                </c:rich>
              </c:tx>
              <c:dLblPos val="bestFit"/>
              <c:showLegendKey val="0"/>
              <c:showVal val="0"/>
              <c:showCatName val="1"/>
              <c:showSerName val="0"/>
              <c:showPercent val="1"/>
              <c:showBubbleSize val="0"/>
            </c:dLbl>
            <c:dLbl>
              <c:idx val="4"/>
              <c:layout>
                <c:manualLayout>
                  <c:x val="-5.3781729440821276E-2"/>
                  <c:y val="4.4683558682479564E-2"/>
                </c:manualLayout>
              </c:layout>
              <c:spPr/>
              <c:txPr>
                <a:bodyPr/>
                <a:lstStyle/>
                <a:p>
                  <a:pPr>
                    <a:defRPr sz="1400" b="1">
                      <a:solidFill>
                        <a:srgbClr val="0070C0"/>
                      </a:solidFill>
                      <a:effectLst>
                        <a:outerShdw blurRad="38100" dist="38100" dir="2700000" algn="tl">
                          <a:srgbClr val="000000">
                            <a:alpha val="43137"/>
                          </a:srgbClr>
                        </a:outerShdw>
                      </a:effectLst>
                    </a:defRPr>
                  </a:pPr>
                  <a:endParaRPr lang="it-IT"/>
                </a:p>
              </c:txPr>
              <c:dLblPos val="bestFit"/>
              <c:showLegendKey val="0"/>
              <c:showVal val="0"/>
              <c:showCatName val="1"/>
              <c:showSerName val="0"/>
              <c:showPercent val="1"/>
              <c:showBubbleSize val="0"/>
            </c:dLbl>
            <c:dLbl>
              <c:idx val="5"/>
              <c:layout>
                <c:manualLayout>
                  <c:x val="-2.2916824230884212E-3"/>
                  <c:y val="1.8032664681180359E-2"/>
                </c:manualLayout>
              </c:layout>
              <c:tx>
                <c:rich>
                  <a:bodyPr/>
                  <a:lstStyle/>
                  <a:p>
                    <a:r>
                      <a:rPr lang="it-IT" sz="1050" b="1" dirty="0" smtClean="0">
                        <a:solidFill>
                          <a:srgbClr val="0070C0"/>
                        </a:solidFill>
                      </a:rPr>
                      <a:t>inadeguati </a:t>
                    </a:r>
                    <a:r>
                      <a:rPr lang="it-IT" sz="1050" b="1" dirty="0">
                        <a:solidFill>
                          <a:srgbClr val="0070C0"/>
                        </a:solidFill>
                      </a:rPr>
                      <a:t>a far emergere competenze di analisi 
4%</a:t>
                    </a:r>
                    <a:endParaRPr lang="it-IT" dirty="0"/>
                  </a:p>
                </c:rich>
              </c:tx>
              <c:dLblPos val="bestFit"/>
              <c:showLegendKey val="0"/>
              <c:showVal val="0"/>
              <c:showCatName val="1"/>
              <c:showSerName val="0"/>
              <c:showPercent val="1"/>
              <c:showBubbleSize val="0"/>
            </c:dLbl>
            <c:dLbl>
              <c:idx val="6"/>
              <c:layout>
                <c:manualLayout>
                  <c:x val="3.9069309661683815E-2"/>
                  <c:y val="-0.15900870040573495"/>
                </c:manualLayout>
              </c:layout>
              <c:dLblPos val="bestFit"/>
              <c:showLegendKey val="0"/>
              <c:showVal val="0"/>
              <c:showCatName val="1"/>
              <c:showSerName val="0"/>
              <c:showPercent val="1"/>
              <c:showBubbleSize val="0"/>
            </c:dLbl>
            <c:dLbl>
              <c:idx val="7"/>
              <c:layout>
                <c:manualLayout>
                  <c:x val="-0.15972222222222221"/>
                  <c:y val="3.4482758620689655E-2"/>
                </c:manualLayout>
              </c:layout>
              <c:dLblPos val="bestFit"/>
              <c:showLegendKey val="0"/>
              <c:showVal val="0"/>
              <c:showCatName val="1"/>
              <c:showSerName val="0"/>
              <c:showPercent val="1"/>
              <c:showBubbleSize val="0"/>
            </c:dLbl>
            <c:txPr>
              <a:bodyPr/>
              <a:lstStyle/>
              <a:p>
                <a:pPr>
                  <a:defRPr sz="1050" b="1">
                    <a:solidFill>
                      <a:srgbClr val="0070C0"/>
                    </a:solidFill>
                  </a:defRPr>
                </a:pPr>
                <a:endParaRPr lang="it-IT"/>
              </a:p>
            </c:txPr>
            <c:dLblPos val="outEnd"/>
            <c:showLegendKey val="0"/>
            <c:showVal val="0"/>
            <c:showCatName val="1"/>
            <c:showSerName val="0"/>
            <c:showPercent val="1"/>
            <c:showBubbleSize val="0"/>
            <c:showLeaderLines val="1"/>
          </c:dLbls>
          <c:cat>
            <c:strRef>
              <c:f>Foglio1!$A$2:$A$8</c:f>
              <c:strCache>
                <c:ptCount val="7"/>
                <c:pt idx="0">
                  <c:v>ampiezza della traccia </c:v>
                </c:pt>
                <c:pt idx="1">
                  <c:v>poca valorizzazione delle competenze disciplinari</c:v>
                </c:pt>
                <c:pt idx="2">
                  <c:v>assenza di elementi quantitativi </c:v>
                </c:pt>
                <c:pt idx="3">
                  <c:v>ampie possibilità di esporre le conoscenze </c:v>
                </c:pt>
                <c:pt idx="4">
                  <c:v>disorientamento candidati</c:v>
                </c:pt>
                <c:pt idx="5">
                  <c:v>quesiti non adeguati a far emergere competenze di analisi </c:v>
                </c:pt>
                <c:pt idx="6">
                  <c:v>quesiti ambigui nelle richieste </c:v>
                </c:pt>
              </c:strCache>
            </c:strRef>
          </c:cat>
          <c:val>
            <c:numRef>
              <c:f>Foglio1!$B$2:$B$8</c:f>
              <c:numCache>
                <c:formatCode>General</c:formatCode>
                <c:ptCount val="7"/>
                <c:pt idx="0">
                  <c:v>11</c:v>
                </c:pt>
                <c:pt idx="1">
                  <c:v>4</c:v>
                </c:pt>
                <c:pt idx="2">
                  <c:v>1</c:v>
                </c:pt>
                <c:pt idx="3">
                  <c:v>2</c:v>
                </c:pt>
                <c:pt idx="4">
                  <c:v>5</c:v>
                </c:pt>
                <c:pt idx="5">
                  <c:v>1</c:v>
                </c:pt>
                <c:pt idx="6">
                  <c:v>1</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931489713987203E-5"/>
          <c:y val="2.7689641338870467E-2"/>
          <c:w val="1"/>
          <c:h val="0.6201050581066232"/>
        </c:manualLayout>
      </c:layout>
      <c:barChart>
        <c:barDir val="col"/>
        <c:grouping val="clustered"/>
        <c:varyColors val="0"/>
        <c:ser>
          <c:idx val="0"/>
          <c:order val="0"/>
          <c:tx>
            <c:strRef>
              <c:f>Foglio1!$B$1</c:f>
              <c:strCache>
                <c:ptCount val="1"/>
                <c:pt idx="0">
                  <c:v>quali le valutazioni degli eleborati? </c:v>
                </c:pt>
              </c:strCache>
            </c:strRef>
          </c:tx>
          <c:spPr>
            <a:scene3d>
              <a:camera prst="orthographicFront"/>
              <a:lightRig rig="threePt" dir="t"/>
            </a:scene3d>
            <a:sp3d>
              <a:bevelT prst="relaxedInset"/>
            </a:sp3d>
          </c:spPr>
          <c:invertIfNegative val="0"/>
          <c:dPt>
            <c:idx val="1"/>
            <c:invertIfNegative val="0"/>
            <c:bubble3D val="0"/>
            <c:spPr>
              <a:solidFill>
                <a:schemeClr val="bg1">
                  <a:lumMod val="65000"/>
                </a:schemeClr>
              </a:solidFill>
              <a:scene3d>
                <a:camera prst="orthographicFront"/>
                <a:lightRig rig="threePt" dir="t"/>
              </a:scene3d>
              <a:sp3d>
                <a:bevelT prst="relaxedInset"/>
              </a:sp3d>
            </c:spPr>
          </c:dPt>
          <c:dPt>
            <c:idx val="2"/>
            <c:invertIfNegative val="0"/>
            <c:bubble3D val="0"/>
            <c:spPr>
              <a:solidFill>
                <a:srgbClr val="FF00FF"/>
              </a:solidFill>
              <a:scene3d>
                <a:camera prst="orthographicFront"/>
                <a:lightRig rig="threePt" dir="t"/>
              </a:scene3d>
              <a:sp3d>
                <a:bevelT prst="relaxedInset"/>
              </a:sp3d>
            </c:spPr>
          </c:dPt>
          <c:dPt>
            <c:idx val="3"/>
            <c:invertIfNegative val="0"/>
            <c:bubble3D val="0"/>
            <c:spPr>
              <a:solidFill>
                <a:srgbClr val="0070C0"/>
              </a:solidFill>
              <a:effectLst>
                <a:outerShdw blurRad="50800" dist="38100" dir="18900000" algn="bl" rotWithShape="0">
                  <a:prstClr val="black">
                    <a:alpha val="40000"/>
                  </a:prstClr>
                </a:outerShdw>
              </a:effectLst>
              <a:scene3d>
                <a:camera prst="orthographicFront"/>
                <a:lightRig rig="threePt" dir="t"/>
              </a:scene3d>
              <a:sp3d>
                <a:bevelT prst="relaxedInset"/>
              </a:sp3d>
            </c:spPr>
          </c:dPt>
          <c:dPt>
            <c:idx val="4"/>
            <c:invertIfNegative val="0"/>
            <c:bubble3D val="0"/>
            <c:spPr>
              <a:solidFill>
                <a:schemeClr val="tx1">
                  <a:lumMod val="75000"/>
                  <a:lumOff val="25000"/>
                </a:schemeClr>
              </a:solidFill>
              <a:scene3d>
                <a:camera prst="orthographicFront"/>
                <a:lightRig rig="threePt" dir="t"/>
              </a:scene3d>
              <a:sp3d>
                <a:bevelT prst="relaxedInset"/>
              </a:sp3d>
            </c:spPr>
          </c:dPt>
          <c:dPt>
            <c:idx val="5"/>
            <c:invertIfNegative val="0"/>
            <c:bubble3D val="0"/>
            <c:spPr>
              <a:solidFill>
                <a:srgbClr val="00B050"/>
              </a:solidFill>
              <a:scene3d>
                <a:camera prst="orthographicFront"/>
                <a:lightRig rig="threePt" dir="t"/>
              </a:scene3d>
              <a:sp3d>
                <a:bevelT prst="relaxedInset"/>
              </a:sp3d>
            </c:spPr>
          </c:dPt>
          <c:dPt>
            <c:idx val="6"/>
            <c:invertIfNegative val="0"/>
            <c:bubble3D val="0"/>
            <c:spPr>
              <a:solidFill>
                <a:srgbClr val="FFFF00"/>
              </a:solidFill>
              <a:scene3d>
                <a:camera prst="orthographicFront"/>
                <a:lightRig rig="threePt" dir="t"/>
              </a:scene3d>
              <a:sp3d>
                <a:bevelT prst="relaxedInset"/>
              </a:sp3d>
            </c:spPr>
          </c:dPt>
          <c:dPt>
            <c:idx val="7"/>
            <c:invertIfNegative val="0"/>
            <c:bubble3D val="0"/>
            <c:spPr>
              <a:solidFill>
                <a:srgbClr val="FF0000"/>
              </a:solidFill>
              <a:scene3d>
                <a:camera prst="orthographicFront"/>
                <a:lightRig rig="threePt" dir="t"/>
              </a:scene3d>
              <a:sp3d>
                <a:bevelT prst="relaxedInset"/>
              </a:sp3d>
            </c:spPr>
          </c:dPt>
          <c:trendline>
            <c:spPr>
              <a:ln w="0"/>
              <a:effectLst>
                <a:glow rad="127000">
                  <a:schemeClr val="accent1">
                    <a:alpha val="78000"/>
                  </a:schemeClr>
                </a:glow>
              </a:effectLst>
            </c:spPr>
            <c:trendlineType val="movingAvg"/>
            <c:period val="2"/>
            <c:dispRSqr val="0"/>
            <c:dispEq val="0"/>
          </c:trendline>
          <c:cat>
            <c:strRef>
              <c:f>Foglio1!$A$2:$A$9</c:f>
              <c:strCache>
                <c:ptCount val="8"/>
                <c:pt idx="0">
                  <c:v>GRAVEMENTE INSUFFICIENTE (da 0 a 5)</c:v>
                </c:pt>
                <c:pt idx="1">
                  <c:v>INSUFFICIENTE (da 6 a 8)</c:v>
                </c:pt>
                <c:pt idx="2">
                  <c:v>QUASI SUFFICIENTE (9)</c:v>
                </c:pt>
                <c:pt idx="3">
                  <c:v>SUFFICIENTE (da 10 a 11)</c:v>
                </c:pt>
                <c:pt idx="4">
                  <c:v>DISCRETO (12)</c:v>
                </c:pt>
                <c:pt idx="5">
                  <c:v>BUONO (13)</c:v>
                </c:pt>
                <c:pt idx="6">
                  <c:v>OTTIMO (14)</c:v>
                </c:pt>
                <c:pt idx="7">
                  <c:v>ECCELLENTE (15)</c:v>
                </c:pt>
              </c:strCache>
            </c:strRef>
          </c:cat>
          <c:val>
            <c:numRef>
              <c:f>Foglio1!$B$2:$B$9</c:f>
              <c:numCache>
                <c:formatCode>General</c:formatCode>
                <c:ptCount val="8"/>
                <c:pt idx="0">
                  <c:v>10</c:v>
                </c:pt>
                <c:pt idx="1">
                  <c:v>248</c:v>
                </c:pt>
                <c:pt idx="2">
                  <c:v>409</c:v>
                </c:pt>
                <c:pt idx="3">
                  <c:v>1385</c:v>
                </c:pt>
                <c:pt idx="4">
                  <c:v>661</c:v>
                </c:pt>
                <c:pt idx="5">
                  <c:v>559</c:v>
                </c:pt>
                <c:pt idx="6">
                  <c:v>440</c:v>
                </c:pt>
                <c:pt idx="7">
                  <c:v>447</c:v>
                </c:pt>
              </c:numCache>
            </c:numRef>
          </c:val>
        </c:ser>
        <c:dLbls>
          <c:showLegendKey val="0"/>
          <c:showVal val="0"/>
          <c:showCatName val="0"/>
          <c:showSerName val="0"/>
          <c:showPercent val="0"/>
          <c:showBubbleSize val="0"/>
        </c:dLbls>
        <c:gapWidth val="20"/>
        <c:axId val="222460928"/>
        <c:axId val="222466816"/>
      </c:barChart>
      <c:catAx>
        <c:axId val="222460928"/>
        <c:scaling>
          <c:orientation val="minMax"/>
        </c:scaling>
        <c:delete val="0"/>
        <c:axPos val="b"/>
        <c:majorTickMark val="out"/>
        <c:minorTickMark val="none"/>
        <c:tickLblPos val="nextTo"/>
        <c:spPr>
          <a:noFill/>
        </c:spPr>
        <c:txPr>
          <a:bodyPr/>
          <a:lstStyle/>
          <a:p>
            <a:pPr>
              <a:defRPr sz="1000"/>
            </a:pPr>
            <a:endParaRPr lang="it-IT"/>
          </a:p>
        </c:txPr>
        <c:crossAx val="222466816"/>
        <c:crosses val="autoZero"/>
        <c:auto val="1"/>
        <c:lblAlgn val="ctr"/>
        <c:lblOffset val="100"/>
        <c:noMultiLvlLbl val="0"/>
      </c:catAx>
      <c:valAx>
        <c:axId val="222466816"/>
        <c:scaling>
          <c:orientation val="minMax"/>
        </c:scaling>
        <c:delete val="1"/>
        <c:axPos val="l"/>
        <c:majorGridlines/>
        <c:numFmt formatCode="General" sourceLinked="1"/>
        <c:majorTickMark val="out"/>
        <c:minorTickMark val="none"/>
        <c:tickLblPos val="nextTo"/>
        <c:crossAx val="222460928"/>
        <c:crosses val="autoZero"/>
        <c:crossBetween val="between"/>
      </c:valAx>
      <c:spPr>
        <a:gradFill>
          <a:gsLst>
            <a:gs pos="1000">
              <a:schemeClr val="accent1">
                <a:tint val="66000"/>
                <a:satMod val="160000"/>
              </a:schemeClr>
            </a:gs>
            <a:gs pos="19000">
              <a:schemeClr val="accent1">
                <a:tint val="44500"/>
                <a:satMod val="160000"/>
                <a:lumMod val="0"/>
                <a:lumOff val="100000"/>
                <a:alpha val="16000"/>
              </a:schemeClr>
            </a:gs>
            <a:gs pos="100000">
              <a:schemeClr val="accent1">
                <a:tint val="23500"/>
                <a:satMod val="160000"/>
              </a:schemeClr>
            </a:gs>
          </a:gsLst>
          <a:lin ang="5400000" scaled="0"/>
        </a:gradFill>
        <a:ln w="25400">
          <a:noFill/>
        </a:ln>
      </c:spPr>
    </c:plotArea>
    <c:plotVisOnly val="1"/>
    <c:dispBlanksAs val="gap"/>
    <c:showDLblsOverMax val="0"/>
  </c:chart>
  <c:spPr>
    <a:ln>
      <a:noFill/>
    </a:ln>
    <a:effectLst>
      <a:glow rad="469900">
        <a:schemeClr val="bg1">
          <a:alpha val="76000"/>
        </a:schemeClr>
      </a:glow>
      <a:softEdge rad="63500"/>
    </a:effectLst>
    <a:scene3d>
      <a:camera prst="orthographicFront"/>
      <a:lightRig rig="threePt" dir="t"/>
    </a:scene3d>
    <a:sp3d>
      <a:bevelT w="165100" prst="coolSlant"/>
    </a:sp3d>
  </c:spPr>
  <c:txPr>
    <a:bodyPr/>
    <a:lstStyle/>
    <a:p>
      <a:pPr>
        <a:defRPr b="1">
          <a:solidFill>
            <a:srgbClr val="0070C0"/>
          </a:solidFill>
        </a:defRPr>
      </a:pPr>
      <a:endParaRPr lang="it-I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percentStacked"/>
        <c:varyColors val="0"/>
        <c:ser>
          <c:idx val="0"/>
          <c:order val="0"/>
          <c:tx>
            <c:v>grav insuff.</c:v>
          </c:tx>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Foglio2!$A$2:$M$2</c:f>
              <c:numCache>
                <c:formatCode>General</c:formatCode>
                <c:ptCount val="13"/>
                <c:pt idx="0">
                  <c:v>0</c:v>
                </c:pt>
                <c:pt idx="1">
                  <c:v>0</c:v>
                </c:pt>
                <c:pt idx="2">
                  <c:v>0</c:v>
                </c:pt>
                <c:pt idx="3">
                  <c:v>0</c:v>
                </c:pt>
                <c:pt idx="4">
                  <c:v>0</c:v>
                </c:pt>
                <c:pt idx="5">
                  <c:v>0</c:v>
                </c:pt>
                <c:pt idx="6">
                  <c:v>0</c:v>
                </c:pt>
                <c:pt idx="7">
                  <c:v>10</c:v>
                </c:pt>
                <c:pt idx="8">
                  <c:v>0</c:v>
                </c:pt>
                <c:pt idx="9">
                  <c:v>0</c:v>
                </c:pt>
                <c:pt idx="10">
                  <c:v>0</c:v>
                </c:pt>
                <c:pt idx="11">
                  <c:v>0</c:v>
                </c:pt>
                <c:pt idx="12">
                  <c:v>0</c:v>
                </c:pt>
              </c:numCache>
            </c:numRef>
          </c:val>
        </c:ser>
        <c:ser>
          <c:idx val="1"/>
          <c:order val="1"/>
          <c:tx>
            <c:v>insufficiente</c:v>
          </c:tx>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Foglio2!$A$3:$M$3</c:f>
              <c:numCache>
                <c:formatCode>General</c:formatCode>
                <c:ptCount val="13"/>
                <c:pt idx="0">
                  <c:v>30</c:v>
                </c:pt>
                <c:pt idx="1">
                  <c:v>30</c:v>
                </c:pt>
                <c:pt idx="2">
                  <c:v>0</c:v>
                </c:pt>
                <c:pt idx="3">
                  <c:v>48</c:v>
                </c:pt>
                <c:pt idx="4">
                  <c:v>2</c:v>
                </c:pt>
                <c:pt idx="5">
                  <c:v>13</c:v>
                </c:pt>
                <c:pt idx="6">
                  <c:v>0</c:v>
                </c:pt>
                <c:pt idx="7">
                  <c:v>2</c:v>
                </c:pt>
                <c:pt idx="8">
                  <c:v>18</c:v>
                </c:pt>
                <c:pt idx="9">
                  <c:v>5</c:v>
                </c:pt>
                <c:pt idx="10">
                  <c:v>11</c:v>
                </c:pt>
                <c:pt idx="11">
                  <c:v>85</c:v>
                </c:pt>
                <c:pt idx="12">
                  <c:v>4</c:v>
                </c:pt>
              </c:numCache>
            </c:numRef>
          </c:val>
        </c:ser>
        <c:ser>
          <c:idx val="2"/>
          <c:order val="2"/>
          <c:tx>
            <c:v>quasi sufficiente</c:v>
          </c:tx>
          <c:spPr>
            <a:solidFill>
              <a:srgbClr val="FF00FF"/>
            </a:solidFill>
          </c:spPr>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Foglio2!$A$4:$M$4</c:f>
              <c:numCache>
                <c:formatCode>General</c:formatCode>
                <c:ptCount val="13"/>
                <c:pt idx="0">
                  <c:v>33</c:v>
                </c:pt>
                <c:pt idx="1">
                  <c:v>52</c:v>
                </c:pt>
                <c:pt idx="2">
                  <c:v>5</c:v>
                </c:pt>
                <c:pt idx="3">
                  <c:v>83</c:v>
                </c:pt>
                <c:pt idx="4">
                  <c:v>14</c:v>
                </c:pt>
                <c:pt idx="5">
                  <c:v>18</c:v>
                </c:pt>
                <c:pt idx="6">
                  <c:v>6</c:v>
                </c:pt>
                <c:pt idx="7">
                  <c:v>26</c:v>
                </c:pt>
                <c:pt idx="8">
                  <c:v>14</c:v>
                </c:pt>
                <c:pt idx="9">
                  <c:v>2</c:v>
                </c:pt>
                <c:pt idx="10">
                  <c:v>53</c:v>
                </c:pt>
                <c:pt idx="11">
                  <c:v>97</c:v>
                </c:pt>
                <c:pt idx="12">
                  <c:v>6</c:v>
                </c:pt>
              </c:numCache>
            </c:numRef>
          </c:val>
        </c:ser>
        <c:ser>
          <c:idx val="3"/>
          <c:order val="3"/>
          <c:tx>
            <c:v>sufficiente</c:v>
          </c:tx>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Foglio2!$A$5:$M$5</c:f>
              <c:numCache>
                <c:formatCode>General</c:formatCode>
                <c:ptCount val="13"/>
                <c:pt idx="0">
                  <c:v>163</c:v>
                </c:pt>
                <c:pt idx="1">
                  <c:v>167</c:v>
                </c:pt>
                <c:pt idx="2">
                  <c:v>14</c:v>
                </c:pt>
                <c:pt idx="3">
                  <c:v>212</c:v>
                </c:pt>
                <c:pt idx="4">
                  <c:v>74</c:v>
                </c:pt>
                <c:pt idx="5">
                  <c:v>101</c:v>
                </c:pt>
                <c:pt idx="6">
                  <c:v>62</c:v>
                </c:pt>
                <c:pt idx="7">
                  <c:v>104</c:v>
                </c:pt>
                <c:pt idx="8">
                  <c:v>37</c:v>
                </c:pt>
                <c:pt idx="9">
                  <c:v>29</c:v>
                </c:pt>
                <c:pt idx="10">
                  <c:v>176</c:v>
                </c:pt>
                <c:pt idx="11">
                  <c:v>228</c:v>
                </c:pt>
                <c:pt idx="12">
                  <c:v>18</c:v>
                </c:pt>
              </c:numCache>
            </c:numRef>
          </c:val>
        </c:ser>
        <c:ser>
          <c:idx val="4"/>
          <c:order val="4"/>
          <c:tx>
            <c:v>discreto</c:v>
          </c:tx>
          <c:spPr>
            <a:solidFill>
              <a:schemeClr val="tx1"/>
            </a:solidFill>
          </c:spPr>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Foglio2!$A$6:$M$6</c:f>
              <c:numCache>
                <c:formatCode>General</c:formatCode>
                <c:ptCount val="13"/>
                <c:pt idx="0">
                  <c:v>71</c:v>
                </c:pt>
                <c:pt idx="1">
                  <c:v>85</c:v>
                </c:pt>
                <c:pt idx="2">
                  <c:v>7</c:v>
                </c:pt>
                <c:pt idx="3">
                  <c:v>109</c:v>
                </c:pt>
                <c:pt idx="4">
                  <c:v>28</c:v>
                </c:pt>
                <c:pt idx="5">
                  <c:v>35</c:v>
                </c:pt>
                <c:pt idx="6">
                  <c:v>24</c:v>
                </c:pt>
                <c:pt idx="7">
                  <c:v>60</c:v>
                </c:pt>
                <c:pt idx="8">
                  <c:v>13</c:v>
                </c:pt>
                <c:pt idx="9">
                  <c:v>13</c:v>
                </c:pt>
                <c:pt idx="10">
                  <c:v>104</c:v>
                </c:pt>
                <c:pt idx="11">
                  <c:v>100</c:v>
                </c:pt>
                <c:pt idx="12">
                  <c:v>12</c:v>
                </c:pt>
              </c:numCache>
            </c:numRef>
          </c:val>
        </c:ser>
        <c:ser>
          <c:idx val="5"/>
          <c:order val="5"/>
          <c:tx>
            <c:v>buono</c:v>
          </c:tx>
          <c:spPr>
            <a:solidFill>
              <a:srgbClr val="92D050"/>
            </a:solidFill>
          </c:spPr>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Foglio2!$A$7:$M$7</c:f>
              <c:numCache>
                <c:formatCode>General</c:formatCode>
                <c:ptCount val="13"/>
                <c:pt idx="0">
                  <c:v>61</c:v>
                </c:pt>
                <c:pt idx="1">
                  <c:v>68</c:v>
                </c:pt>
                <c:pt idx="2">
                  <c:v>6</c:v>
                </c:pt>
                <c:pt idx="3">
                  <c:v>80</c:v>
                </c:pt>
                <c:pt idx="4">
                  <c:v>17</c:v>
                </c:pt>
                <c:pt idx="5">
                  <c:v>40</c:v>
                </c:pt>
                <c:pt idx="6">
                  <c:v>31</c:v>
                </c:pt>
                <c:pt idx="7">
                  <c:v>55</c:v>
                </c:pt>
                <c:pt idx="8">
                  <c:v>26</c:v>
                </c:pt>
                <c:pt idx="9">
                  <c:v>17</c:v>
                </c:pt>
                <c:pt idx="10">
                  <c:v>70</c:v>
                </c:pt>
                <c:pt idx="11">
                  <c:v>70</c:v>
                </c:pt>
                <c:pt idx="12">
                  <c:v>18</c:v>
                </c:pt>
              </c:numCache>
            </c:numRef>
          </c:val>
        </c:ser>
        <c:ser>
          <c:idx val="6"/>
          <c:order val="6"/>
          <c:tx>
            <c:v>ottimo</c:v>
          </c:tx>
          <c:spPr>
            <a:solidFill>
              <a:srgbClr val="FFFF00"/>
            </a:solidFill>
          </c:spPr>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Foglio2!$A$8:$M$8</c:f>
              <c:numCache>
                <c:formatCode>General</c:formatCode>
                <c:ptCount val="13"/>
                <c:pt idx="0">
                  <c:v>34</c:v>
                </c:pt>
                <c:pt idx="1">
                  <c:v>72</c:v>
                </c:pt>
                <c:pt idx="2">
                  <c:v>6</c:v>
                </c:pt>
                <c:pt idx="3">
                  <c:v>59</c:v>
                </c:pt>
                <c:pt idx="4">
                  <c:v>13</c:v>
                </c:pt>
                <c:pt idx="5">
                  <c:v>36</c:v>
                </c:pt>
                <c:pt idx="6">
                  <c:v>26</c:v>
                </c:pt>
                <c:pt idx="7">
                  <c:v>55</c:v>
                </c:pt>
                <c:pt idx="8">
                  <c:v>9</c:v>
                </c:pt>
                <c:pt idx="9">
                  <c:v>5</c:v>
                </c:pt>
                <c:pt idx="10">
                  <c:v>52</c:v>
                </c:pt>
                <c:pt idx="11">
                  <c:v>66</c:v>
                </c:pt>
                <c:pt idx="12">
                  <c:v>7</c:v>
                </c:pt>
              </c:numCache>
            </c:numRef>
          </c:val>
        </c:ser>
        <c:ser>
          <c:idx val="7"/>
          <c:order val="7"/>
          <c:tx>
            <c:v>eccellente</c:v>
          </c:tx>
          <c:spPr>
            <a:solidFill>
              <a:srgbClr val="FF0000"/>
            </a:solidFill>
          </c:spPr>
          <c:invertIfNegative val="0"/>
          <c:cat>
            <c:strRef>
              <c:f>Foglio2!$A$1:$M$1</c:f>
              <c:strCache>
                <c:ptCount val="13"/>
                <c:pt idx="0">
                  <c:v>EMILIA R</c:v>
                </c:pt>
                <c:pt idx="1">
                  <c:v>NORD EST </c:v>
                </c:pt>
                <c:pt idx="2">
                  <c:v>TOSCANA</c:v>
                </c:pt>
                <c:pt idx="3">
                  <c:v>PIEMONTE</c:v>
                </c:pt>
                <c:pt idx="4">
                  <c:v>SARDEGNA</c:v>
                </c:pt>
                <c:pt idx="5">
                  <c:v>LAZIO</c:v>
                </c:pt>
                <c:pt idx="6">
                  <c:v>CAL e BAS</c:v>
                </c:pt>
                <c:pt idx="7">
                  <c:v>PUGLIA</c:v>
                </c:pt>
                <c:pt idx="8">
                  <c:v>LIGURIA</c:v>
                </c:pt>
                <c:pt idx="9">
                  <c:v>FRIULI </c:v>
                </c:pt>
                <c:pt idx="10">
                  <c:v>SICILIA</c:v>
                </c:pt>
                <c:pt idx="11">
                  <c:v>LOMBARDIA</c:v>
                </c:pt>
                <c:pt idx="12">
                  <c:v>MARCHE</c:v>
                </c:pt>
              </c:strCache>
            </c:strRef>
          </c:cat>
          <c:val>
            <c:numRef>
              <c:f>Foglio2!$A$9:$M$9</c:f>
              <c:numCache>
                <c:formatCode>General</c:formatCode>
                <c:ptCount val="13"/>
                <c:pt idx="0">
                  <c:v>38</c:v>
                </c:pt>
                <c:pt idx="1">
                  <c:v>65</c:v>
                </c:pt>
                <c:pt idx="2">
                  <c:v>2</c:v>
                </c:pt>
                <c:pt idx="3">
                  <c:v>56</c:v>
                </c:pt>
                <c:pt idx="4">
                  <c:v>34</c:v>
                </c:pt>
                <c:pt idx="5">
                  <c:v>35</c:v>
                </c:pt>
                <c:pt idx="6">
                  <c:v>21</c:v>
                </c:pt>
                <c:pt idx="7">
                  <c:v>68</c:v>
                </c:pt>
                <c:pt idx="8">
                  <c:v>22</c:v>
                </c:pt>
                <c:pt idx="9">
                  <c:v>5</c:v>
                </c:pt>
                <c:pt idx="10">
                  <c:v>44</c:v>
                </c:pt>
                <c:pt idx="11">
                  <c:v>38</c:v>
                </c:pt>
                <c:pt idx="12">
                  <c:v>19</c:v>
                </c:pt>
              </c:numCache>
            </c:numRef>
          </c:val>
        </c:ser>
        <c:dLbls>
          <c:showLegendKey val="0"/>
          <c:showVal val="0"/>
          <c:showCatName val="0"/>
          <c:showSerName val="0"/>
          <c:showPercent val="0"/>
          <c:showBubbleSize val="0"/>
        </c:dLbls>
        <c:gapWidth val="95"/>
        <c:gapDepth val="95"/>
        <c:shape val="box"/>
        <c:axId val="178847744"/>
        <c:axId val="178849280"/>
        <c:axId val="0"/>
      </c:bar3DChart>
      <c:catAx>
        <c:axId val="178847744"/>
        <c:scaling>
          <c:orientation val="minMax"/>
        </c:scaling>
        <c:delete val="0"/>
        <c:axPos val="b"/>
        <c:majorTickMark val="none"/>
        <c:minorTickMark val="none"/>
        <c:tickLblPos val="nextTo"/>
        <c:crossAx val="178849280"/>
        <c:crosses val="autoZero"/>
        <c:auto val="1"/>
        <c:lblAlgn val="ctr"/>
        <c:lblOffset val="100"/>
        <c:noMultiLvlLbl val="0"/>
      </c:catAx>
      <c:valAx>
        <c:axId val="178849280"/>
        <c:scaling>
          <c:orientation val="minMax"/>
        </c:scaling>
        <c:delete val="1"/>
        <c:axPos val="l"/>
        <c:majorGridlines/>
        <c:numFmt formatCode="0%" sourceLinked="1"/>
        <c:majorTickMark val="none"/>
        <c:minorTickMark val="none"/>
        <c:tickLblPos val="nextTo"/>
        <c:crossAx val="17884774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F3EB23A-C330-4FF2-8423-8A49EE3CD4A6}" type="datetimeFigureOut">
              <a:rPr lang="it-IT" smtClean="0"/>
              <a:t>21/10/2015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85481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3EB23A-C330-4FF2-8423-8A49EE3CD4A6}" type="datetimeFigureOut">
              <a:rPr lang="it-IT" smtClean="0"/>
              <a:t>21/10/2015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14596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3EB23A-C330-4FF2-8423-8A49EE3CD4A6}" type="datetimeFigureOut">
              <a:rPr lang="it-IT" smtClean="0"/>
              <a:t>21/10/2015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81447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3EB23A-C330-4FF2-8423-8A49EE3CD4A6}" type="datetimeFigureOut">
              <a:rPr lang="it-IT" smtClean="0"/>
              <a:t>21/10/2015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118839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F3EB23A-C330-4FF2-8423-8A49EE3CD4A6}" type="datetimeFigureOut">
              <a:rPr lang="it-IT" smtClean="0"/>
              <a:t>21/10/2015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332876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F3EB23A-C330-4FF2-8423-8A49EE3CD4A6}" type="datetimeFigureOut">
              <a:rPr lang="it-IT" smtClean="0"/>
              <a:t>21/10/2015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281934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F3EB23A-C330-4FF2-8423-8A49EE3CD4A6}" type="datetimeFigureOut">
              <a:rPr lang="it-IT" smtClean="0"/>
              <a:t>21/10/2015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383373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F3EB23A-C330-4FF2-8423-8A49EE3CD4A6}" type="datetimeFigureOut">
              <a:rPr lang="it-IT" smtClean="0"/>
              <a:t>21/10/2015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2607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F3EB23A-C330-4FF2-8423-8A49EE3CD4A6}" type="datetimeFigureOut">
              <a:rPr lang="it-IT" smtClean="0"/>
              <a:t>21/10/2015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246360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F3EB23A-C330-4FF2-8423-8A49EE3CD4A6}" type="datetimeFigureOut">
              <a:rPr lang="it-IT" smtClean="0"/>
              <a:t>21/10/2015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205058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F3EB23A-C330-4FF2-8423-8A49EE3CD4A6}" type="datetimeFigureOut">
              <a:rPr lang="it-IT" smtClean="0"/>
              <a:t>21/10/2015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CACBD72-9023-4D85-97F6-0F249E2BD523}" type="slidenum">
              <a:rPr lang="it-IT" smtClean="0"/>
              <a:t>‹N›</a:t>
            </a:fld>
            <a:endParaRPr lang="it-IT"/>
          </a:p>
        </p:txBody>
      </p:sp>
    </p:spTree>
    <p:extLst>
      <p:ext uri="{BB962C8B-B14F-4D97-AF65-F5344CB8AC3E}">
        <p14:creationId xmlns:p14="http://schemas.microsoft.com/office/powerpoint/2010/main" val="408400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EB23A-C330-4FF2-8423-8A49EE3CD4A6}" type="datetimeFigureOut">
              <a:rPr lang="it-IT" smtClean="0"/>
              <a:t>21/10/2015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CBD72-9023-4D85-97F6-0F249E2BD523}" type="slidenum">
              <a:rPr lang="it-IT" smtClean="0"/>
              <a:t>‹N›</a:t>
            </a:fld>
            <a:endParaRPr lang="it-IT"/>
          </a:p>
        </p:txBody>
      </p:sp>
    </p:spTree>
    <p:extLst>
      <p:ext uri="{BB962C8B-B14F-4D97-AF65-F5344CB8AC3E}">
        <p14:creationId xmlns:p14="http://schemas.microsoft.com/office/powerpoint/2010/main" val="205235907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Questionario%20per%20la%20rilevazione%20LES%20ESAME%20STATO%202015.doc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sto%20della%20seconda%20prova.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58" y="0"/>
            <a:ext cx="9128841" cy="864096"/>
          </a:xfrm>
        </p:spPr>
        <p:txBody>
          <a:bodyPr>
            <a:noAutofit/>
          </a:bodyPr>
          <a:lstStyle/>
          <a:p>
            <a:pPr algn="ctr"/>
            <a:r>
              <a:rPr lang="it-IT" sz="4400" dirty="0" smtClean="0">
                <a:solidFill>
                  <a:srgbClr val="00B050"/>
                </a:solidFill>
                <a:effectLst>
                  <a:outerShdw blurRad="38100" dist="38100" dir="2700000" algn="tl">
                    <a:srgbClr val="000000">
                      <a:alpha val="43137"/>
                    </a:srgbClr>
                  </a:outerShdw>
                </a:effectLst>
              </a:rPr>
              <a:t> </a:t>
            </a:r>
            <a:r>
              <a:rPr lang="it-IT" sz="4400" dirty="0">
                <a:solidFill>
                  <a:srgbClr val="00B050"/>
                </a:solidFill>
                <a:effectLst>
                  <a:outerShdw blurRad="38100" dist="38100" dir="2700000" algn="tl">
                    <a:srgbClr val="000000">
                      <a:alpha val="43137"/>
                    </a:srgbClr>
                  </a:outerShdw>
                </a:effectLst>
              </a:rPr>
              <a:t/>
            </a:r>
            <a:br>
              <a:rPr lang="it-IT" sz="4400" dirty="0">
                <a:solidFill>
                  <a:srgbClr val="00B050"/>
                </a:solidFill>
                <a:effectLst>
                  <a:outerShdw blurRad="38100" dist="38100" dir="2700000" algn="tl">
                    <a:srgbClr val="000000">
                      <a:alpha val="43137"/>
                    </a:srgbClr>
                  </a:outerShdw>
                </a:effectLst>
              </a:rPr>
            </a:br>
            <a:r>
              <a:rPr lang="it-IT" sz="4400" dirty="0">
                <a:solidFill>
                  <a:srgbClr val="00B050"/>
                </a:solidFill>
                <a:effectLst>
                  <a:outerShdw blurRad="38100" dist="38100" dir="2700000" algn="tl">
                    <a:srgbClr val="000000">
                      <a:alpha val="43137"/>
                    </a:srgbClr>
                  </a:outerShdw>
                </a:effectLst>
              </a:rPr>
              <a:t/>
            </a:r>
            <a:br>
              <a:rPr lang="it-IT" sz="4400" dirty="0">
                <a:solidFill>
                  <a:srgbClr val="00B050"/>
                </a:solidFill>
                <a:effectLst>
                  <a:outerShdw blurRad="38100" dist="38100" dir="2700000" algn="tl">
                    <a:srgbClr val="000000">
                      <a:alpha val="43137"/>
                    </a:srgbClr>
                  </a:outerShdw>
                </a:effectLst>
              </a:rPr>
            </a:br>
            <a:r>
              <a:rPr lang="it-IT" sz="4400" b="1" dirty="0" smtClean="0"/>
              <a:t> </a:t>
            </a:r>
            <a:br>
              <a:rPr lang="it-IT" sz="4400" b="1" dirty="0" smtClean="0"/>
            </a:br>
            <a:r>
              <a:rPr lang="it-IT" sz="4400" b="1" dirty="0"/>
              <a:t/>
            </a:r>
            <a:br>
              <a:rPr lang="it-IT" sz="4400" b="1" dirty="0"/>
            </a:br>
            <a:r>
              <a:rPr lang="it-IT" sz="4400" b="1" dirty="0" smtClean="0"/>
              <a:t/>
            </a:r>
            <a:br>
              <a:rPr lang="it-IT" sz="4400" b="1" dirty="0" smtClean="0"/>
            </a:br>
            <a:endParaRPr lang="it-IT" sz="3600" dirty="0">
              <a:solidFill>
                <a:srgbClr val="00B05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395536" y="5085184"/>
            <a:ext cx="8305800" cy="1143000"/>
          </a:xfrm>
        </p:spPr>
        <p:txBody>
          <a:bodyPr>
            <a:normAutofit fontScale="85000" lnSpcReduction="20000"/>
          </a:bodyPr>
          <a:lstStyle/>
          <a:p>
            <a:pPr algn="ctr"/>
            <a:r>
              <a:rPr lang="it-IT" sz="4400" b="1" dirty="0" smtClean="0">
                <a:solidFill>
                  <a:schemeClr val="accent1"/>
                </a:solidFill>
                <a:effectLst>
                  <a:outerShdw blurRad="38100" dist="38100" dir="2700000" algn="tl">
                    <a:srgbClr val="000000">
                      <a:alpha val="43137"/>
                    </a:srgbClr>
                  </a:outerShdw>
                </a:effectLst>
              </a:rPr>
              <a:t>Esame di Stato </a:t>
            </a:r>
          </a:p>
          <a:p>
            <a:pPr algn="ctr"/>
            <a:r>
              <a:rPr lang="it-IT" sz="4400" b="1" dirty="0" smtClean="0">
                <a:solidFill>
                  <a:schemeClr val="accent1"/>
                </a:solidFill>
                <a:effectLst>
                  <a:outerShdw blurRad="38100" dist="38100" dir="2700000" algn="tl">
                    <a:srgbClr val="000000">
                      <a:alpha val="43137"/>
                    </a:srgbClr>
                  </a:outerShdw>
                </a:effectLst>
              </a:rPr>
              <a:t>a. s. 2014-15</a:t>
            </a:r>
            <a:endParaRPr lang="it-IT" sz="4400" b="1" dirty="0">
              <a:solidFill>
                <a:schemeClr val="accent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040932"/>
            <a:ext cx="1980540" cy="22372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Rettangolo 3"/>
          <p:cNvSpPr/>
          <p:nvPr/>
        </p:nvSpPr>
        <p:spPr>
          <a:xfrm>
            <a:off x="395536" y="1562873"/>
            <a:ext cx="4148406" cy="1723549"/>
          </a:xfrm>
          <a:prstGeom prst="rect">
            <a:avLst/>
          </a:prstGeom>
        </p:spPr>
        <p:txBody>
          <a:bodyPr wrap="square">
            <a:spAutoFit/>
          </a:bodyPr>
          <a:lstStyle/>
          <a:p>
            <a:r>
              <a:rPr lang="it-IT" sz="4400" b="1" dirty="0">
                <a:solidFill>
                  <a:srgbClr val="0070C0"/>
                </a:solidFill>
                <a:effectLst>
                  <a:outerShdw blurRad="38100" dist="38100" dir="2700000" algn="tl">
                    <a:srgbClr val="000000">
                      <a:alpha val="43137"/>
                    </a:srgbClr>
                  </a:outerShdw>
                </a:effectLst>
                <a:ea typeface="+mj-ea"/>
                <a:cs typeface="+mj-cs"/>
              </a:rPr>
              <a:t>RILEVAZIONE   II PROVA SCRITTA </a:t>
            </a:r>
            <a:br>
              <a:rPr lang="it-IT" sz="4400" b="1" dirty="0">
                <a:solidFill>
                  <a:srgbClr val="0070C0"/>
                </a:solidFill>
                <a:effectLst>
                  <a:outerShdw blurRad="38100" dist="38100" dir="2700000" algn="tl">
                    <a:srgbClr val="000000">
                      <a:alpha val="43137"/>
                    </a:srgbClr>
                  </a:outerShdw>
                </a:effectLst>
                <a:ea typeface="+mj-ea"/>
                <a:cs typeface="+mj-cs"/>
              </a:rPr>
            </a:br>
            <a:endParaRPr lang="it-IT" b="1" dirty="0"/>
          </a:p>
        </p:txBody>
      </p:sp>
    </p:spTree>
    <p:extLst>
      <p:ext uri="{BB962C8B-B14F-4D97-AF65-F5344CB8AC3E}">
        <p14:creationId xmlns:p14="http://schemas.microsoft.com/office/powerpoint/2010/main" val="2967083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5676" cy="11247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102733" y="1628800"/>
            <a:ext cx="2324186" cy="4247317"/>
          </a:xfrm>
          <a:prstGeom prst="rect">
            <a:avLst/>
          </a:prstGeom>
          <a:noFill/>
        </p:spPr>
        <p:txBody>
          <a:bodyPr wrap="square" rtlCol="0">
            <a:spAutoFit/>
          </a:bodyPr>
          <a:lstStyle/>
          <a:p>
            <a:r>
              <a:rPr lang="it-IT" dirty="0" smtClean="0"/>
              <a:t>I brani </a:t>
            </a:r>
            <a:r>
              <a:rPr lang="it-IT" dirty="0"/>
              <a:t>presenti nella trattazione </a:t>
            </a:r>
            <a:r>
              <a:rPr lang="it-IT" dirty="0" smtClean="0"/>
              <a:t>sono </a:t>
            </a:r>
            <a:r>
              <a:rPr lang="it-IT" dirty="0"/>
              <a:t>stati ritenuti </a:t>
            </a:r>
            <a:r>
              <a:rPr lang="it-IT" b="1" dirty="0"/>
              <a:t>sufficienti a sollecitare le capacità di ragionamento dei candidati </a:t>
            </a:r>
            <a:r>
              <a:rPr lang="it-IT" dirty="0"/>
              <a:t>solo  dal </a:t>
            </a:r>
            <a:endParaRPr lang="it-IT" dirty="0" smtClean="0"/>
          </a:p>
          <a:p>
            <a:r>
              <a:rPr lang="it-IT" b="1" dirty="0" smtClean="0">
                <a:solidFill>
                  <a:srgbClr val="00B050"/>
                </a:solidFill>
                <a:effectLst>
                  <a:outerShdw blurRad="38100" dist="38100" dir="2700000" algn="tl">
                    <a:srgbClr val="000000">
                      <a:alpha val="43137"/>
                    </a:srgbClr>
                  </a:outerShdw>
                </a:effectLst>
              </a:rPr>
              <a:t>61 %</a:t>
            </a:r>
            <a:r>
              <a:rPr lang="it-IT" dirty="0" smtClean="0"/>
              <a:t> </a:t>
            </a:r>
            <a:r>
              <a:rPr lang="it-IT" dirty="0"/>
              <a:t>dei </a:t>
            </a:r>
            <a:r>
              <a:rPr lang="it-IT" dirty="0" smtClean="0"/>
              <a:t>docenti; </a:t>
            </a:r>
          </a:p>
          <a:p>
            <a:endParaRPr lang="it-IT" dirty="0" smtClean="0"/>
          </a:p>
          <a:p>
            <a:r>
              <a:rPr lang="it-IT" dirty="0" smtClean="0"/>
              <a:t>il </a:t>
            </a:r>
            <a:r>
              <a:rPr lang="it-IT" b="1" dirty="0" smtClean="0">
                <a:solidFill>
                  <a:srgbClr val="00B050"/>
                </a:solidFill>
                <a:effectLst>
                  <a:outerShdw blurRad="38100" dist="38100" dir="2700000" algn="tl">
                    <a:srgbClr val="000000">
                      <a:alpha val="43137"/>
                    </a:srgbClr>
                  </a:outerShdw>
                </a:effectLst>
              </a:rPr>
              <a:t>25%</a:t>
            </a:r>
            <a:r>
              <a:rPr lang="it-IT" dirty="0" smtClean="0"/>
              <a:t> ritengono </a:t>
            </a:r>
            <a:r>
              <a:rPr lang="it-IT" dirty="0"/>
              <a:t>i brani proposti solo in parte utili a stimolare le capacità </a:t>
            </a:r>
            <a:r>
              <a:rPr lang="it-IT" dirty="0" smtClean="0"/>
              <a:t>d’analisi, mentre per il </a:t>
            </a:r>
            <a:r>
              <a:rPr lang="it-IT" b="1" dirty="0" smtClean="0">
                <a:solidFill>
                  <a:srgbClr val="00B050"/>
                </a:solidFill>
                <a:effectLst>
                  <a:outerShdw blurRad="38100" dist="38100" dir="2700000" algn="tl">
                    <a:srgbClr val="000000">
                      <a:alpha val="43137"/>
                    </a:srgbClr>
                  </a:outerShdw>
                </a:effectLst>
              </a:rPr>
              <a:t>14%</a:t>
            </a:r>
            <a:r>
              <a:rPr lang="it-IT" dirty="0" smtClean="0"/>
              <a:t> li ritiene totalmente inadeguati . </a:t>
            </a:r>
            <a:endParaRPr lang="it-IT" dirty="0"/>
          </a:p>
        </p:txBody>
      </p:sp>
      <p:graphicFrame>
        <p:nvGraphicFramePr>
          <p:cNvPr id="6" name="Grafico 5"/>
          <p:cNvGraphicFramePr/>
          <p:nvPr>
            <p:extLst>
              <p:ext uri="{D42A27DB-BD31-4B8C-83A1-F6EECF244321}">
                <p14:modId xmlns:p14="http://schemas.microsoft.com/office/powerpoint/2010/main" val="3734857249"/>
              </p:ext>
            </p:extLst>
          </p:nvPr>
        </p:nvGraphicFramePr>
        <p:xfrm>
          <a:off x="2987824" y="0"/>
          <a:ext cx="6048672" cy="6309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7453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66231" y="10674"/>
            <a:ext cx="6510115"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r">
              <a:defRPr sz="2160" b="1" i="0" u="none" strike="noStrike" kern="1200" baseline="0">
                <a:solidFill>
                  <a:srgbClr val="0070C0"/>
                </a:solidFill>
                <a:effectLst>
                  <a:outerShdw blurRad="38100" dist="38100" dir="2700000" algn="tl">
                    <a:srgbClr val="000000">
                      <a:alpha val="43137"/>
                    </a:srgbClr>
                  </a:outerShdw>
                </a:effectLst>
                <a:latin typeface="Century" panose="02040604050505020304" pitchFamily="18" charset="0"/>
                <a:ea typeface="+mn-ea"/>
                <a:cs typeface="+mn-cs"/>
              </a:defRPr>
            </a:pP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Rispetto</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conoscenze</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e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abilità</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r>
              <a:rPr lang="en-US" sz="2000" dirty="0" err="1">
                <a:solidFill>
                  <a:srgbClr val="0070C0"/>
                </a:solidFill>
                <a:effectLst>
                  <a:outerShdw blurRad="38100" dist="38100" dir="2700000" algn="tl">
                    <a:srgbClr val="000000">
                      <a:alpha val="43137"/>
                    </a:srgbClr>
                  </a:outerShdw>
                </a:effectLst>
                <a:latin typeface="Century" panose="02040604050505020304" pitchFamily="18" charset="0"/>
              </a:rPr>
              <a:t>degli</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studenti</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endParaRPr lang="en-US" dirty="0" smtClean="0">
              <a:solidFill>
                <a:srgbClr val="0070C0"/>
              </a:solidFill>
              <a:effectLst>
                <a:outerShdw blurRad="38100" dist="38100" dir="2700000" algn="tl">
                  <a:srgbClr val="000000">
                    <a:alpha val="43137"/>
                  </a:srgbClr>
                </a:outerShdw>
              </a:effectLst>
              <a:latin typeface="Century" panose="02040604050505020304" pitchFamily="18" charset="0"/>
            </a:endParaRPr>
          </a:p>
          <a:p>
            <a:pPr algn="r">
              <a:defRPr sz="2160" b="1" i="0" u="none" strike="noStrike" kern="1200" baseline="0">
                <a:solidFill>
                  <a:srgbClr val="0070C0"/>
                </a:solidFill>
                <a:effectLst>
                  <a:outerShdw blurRad="38100" dist="38100" dir="2700000" algn="tl">
                    <a:srgbClr val="000000">
                      <a:alpha val="43137"/>
                    </a:srgbClr>
                  </a:outerShdw>
                </a:effectLst>
                <a:latin typeface="Century" panose="02040604050505020304" pitchFamily="18" charset="0"/>
                <a:ea typeface="+mn-ea"/>
                <a:cs typeface="+mn-cs"/>
              </a:defRPr>
            </a:pPr>
            <a:r>
              <a:rPr lang="en-US" dirty="0" smtClean="0">
                <a:solidFill>
                  <a:srgbClr val="0070C0"/>
                </a:solidFill>
                <a:effectLst>
                  <a:outerShdw blurRad="38100" dist="38100" dir="2700000" algn="tl">
                    <a:srgbClr val="000000">
                      <a:alpha val="43137"/>
                    </a:srgbClr>
                  </a:outerShdw>
                </a:effectLst>
                <a:latin typeface="Century" panose="02040604050505020304" pitchFamily="18" charset="0"/>
              </a:rPr>
              <a:t>come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sono</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risultati</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i</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quesiti</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di </a:t>
            </a:r>
            <a:r>
              <a:rPr lang="en-US" dirty="0" err="1">
                <a:solidFill>
                  <a:srgbClr val="0070C0"/>
                </a:solidFill>
                <a:effectLst>
                  <a:outerShdw blurRad="38100" dist="38100" dir="2700000" algn="tl">
                    <a:srgbClr val="000000">
                      <a:alpha val="43137"/>
                    </a:srgbClr>
                  </a:outerShdw>
                </a:effectLst>
                <a:latin typeface="Century" panose="02040604050505020304" pitchFamily="18" charset="0"/>
              </a:rPr>
              <a:t>approfondimento</a:t>
            </a:r>
            <a:r>
              <a:rPr lang="en-US" dirty="0">
                <a:solidFill>
                  <a:srgbClr val="0070C0"/>
                </a:solidFill>
                <a:effectLst>
                  <a:outerShdw blurRad="38100" dist="38100" dir="2700000" algn="tl">
                    <a:srgbClr val="000000">
                      <a:alpha val="43137"/>
                    </a:srgbClr>
                  </a:outerShdw>
                </a:effectLst>
                <a:latin typeface="Century" panose="02040604050505020304" pitchFamily="18" charset="0"/>
              </a:rPr>
              <a:t>? </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0970" y="43544"/>
            <a:ext cx="953030" cy="10765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p:nvPr/>
        </p:nvSpPr>
        <p:spPr>
          <a:xfrm>
            <a:off x="4549797" y="1124744"/>
            <a:ext cx="4414691" cy="1631216"/>
          </a:xfrm>
          <a:prstGeom prst="rect">
            <a:avLst/>
          </a:prstGeom>
          <a:noFill/>
        </p:spPr>
        <p:txBody>
          <a:bodyPr wrap="square" rtlCol="0">
            <a:spAutoFit/>
          </a:bodyPr>
          <a:lstStyle/>
          <a:p>
            <a:pPr algn="r"/>
            <a:r>
              <a:rPr lang="it-IT" dirty="0" smtClean="0"/>
              <a:t>La valutazione dei </a:t>
            </a:r>
            <a:r>
              <a:rPr lang="it-IT" dirty="0"/>
              <a:t>docenti </a:t>
            </a:r>
            <a:r>
              <a:rPr lang="it-IT" dirty="0" smtClean="0"/>
              <a:t>sui </a:t>
            </a:r>
            <a:r>
              <a:rPr lang="it-IT" dirty="0"/>
              <a:t>quesiti di approfondimento, </a:t>
            </a:r>
            <a:r>
              <a:rPr lang="it-IT" dirty="0" smtClean="0"/>
              <a:t>è convergente  </a:t>
            </a:r>
            <a:r>
              <a:rPr lang="it-IT" dirty="0"/>
              <a:t>nel ritenere che tutti siano risultati in linea con le conoscenze e le abilità degli studenti  </a:t>
            </a:r>
            <a:r>
              <a:rPr lang="it-IT" dirty="0" smtClean="0"/>
              <a:t>(</a:t>
            </a:r>
            <a:r>
              <a:rPr lang="it-IT" sz="2800" b="1" dirty="0" smtClean="0">
                <a:solidFill>
                  <a:srgbClr val="00B050"/>
                </a:solidFill>
                <a:effectLst>
                  <a:outerShdw blurRad="38100" dist="38100" dir="2700000" algn="tl">
                    <a:srgbClr val="000000">
                      <a:alpha val="43137"/>
                    </a:srgbClr>
                  </a:outerShdw>
                </a:effectLst>
              </a:rPr>
              <a:t>77%</a:t>
            </a:r>
            <a:r>
              <a:rPr lang="it-IT" dirty="0" smtClean="0"/>
              <a:t>); </a:t>
            </a:r>
            <a:endParaRPr lang="it-IT" dirty="0"/>
          </a:p>
        </p:txBody>
      </p:sp>
      <p:graphicFrame>
        <p:nvGraphicFramePr>
          <p:cNvPr id="6" name="Grafico 5"/>
          <p:cNvGraphicFramePr/>
          <p:nvPr>
            <p:extLst>
              <p:ext uri="{D42A27DB-BD31-4B8C-83A1-F6EECF244321}">
                <p14:modId xmlns:p14="http://schemas.microsoft.com/office/powerpoint/2010/main" val="1663507382"/>
              </p:ext>
            </p:extLst>
          </p:nvPr>
        </p:nvGraphicFramePr>
        <p:xfrm>
          <a:off x="66231" y="501510"/>
          <a:ext cx="5544616" cy="39604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co 8"/>
          <p:cNvGraphicFramePr/>
          <p:nvPr>
            <p:extLst>
              <p:ext uri="{D42A27DB-BD31-4B8C-83A1-F6EECF244321}">
                <p14:modId xmlns:p14="http://schemas.microsoft.com/office/powerpoint/2010/main" val="1192071637"/>
              </p:ext>
            </p:extLst>
          </p:nvPr>
        </p:nvGraphicFramePr>
        <p:xfrm>
          <a:off x="5344696" y="3398823"/>
          <a:ext cx="3816424" cy="3487936"/>
        </p:xfrm>
        <a:graphic>
          <a:graphicData uri="http://schemas.openxmlformats.org/drawingml/2006/chart">
            <c:chart xmlns:c="http://schemas.openxmlformats.org/drawingml/2006/chart" xmlns:r="http://schemas.openxmlformats.org/officeDocument/2006/relationships" r:id="rId4"/>
          </a:graphicData>
        </a:graphic>
      </p:graphicFrame>
      <p:sp>
        <p:nvSpPr>
          <p:cNvPr id="10" name="CasellaDiTesto 9"/>
          <p:cNvSpPr txBox="1"/>
          <p:nvPr/>
        </p:nvSpPr>
        <p:spPr>
          <a:xfrm>
            <a:off x="0" y="4806824"/>
            <a:ext cx="4788024" cy="2185214"/>
          </a:xfrm>
          <a:prstGeom prst="rect">
            <a:avLst/>
          </a:prstGeom>
          <a:noFill/>
        </p:spPr>
        <p:txBody>
          <a:bodyPr wrap="square" rtlCol="0">
            <a:spAutoFit/>
          </a:bodyPr>
          <a:lstStyle/>
          <a:p>
            <a:r>
              <a:rPr lang="it-IT" dirty="0" smtClean="0"/>
              <a:t>Il </a:t>
            </a:r>
            <a:r>
              <a:rPr lang="it-IT" dirty="0"/>
              <a:t>giudizio </a:t>
            </a:r>
            <a:r>
              <a:rPr lang="it-IT" dirty="0" smtClean="0"/>
              <a:t>circa </a:t>
            </a:r>
            <a:r>
              <a:rPr lang="it-IT" dirty="0"/>
              <a:t>l’adeguatezza  dei quesiti ai fini della valutazione delle conoscenze e delle abilità degli studenti </a:t>
            </a:r>
            <a:r>
              <a:rPr lang="it-IT" dirty="0" smtClean="0"/>
              <a:t> è positivo per il </a:t>
            </a:r>
            <a:r>
              <a:rPr lang="it-IT" sz="2400" b="1" dirty="0" smtClean="0">
                <a:solidFill>
                  <a:srgbClr val="00B050"/>
                </a:solidFill>
                <a:effectLst>
                  <a:outerShdw blurRad="38100" dist="38100" dir="2700000" algn="tl">
                    <a:srgbClr val="000000">
                      <a:alpha val="43137"/>
                    </a:srgbClr>
                  </a:outerShdw>
                </a:effectLst>
              </a:rPr>
              <a:t>64 %  </a:t>
            </a:r>
            <a:r>
              <a:rPr lang="it-IT" dirty="0" smtClean="0"/>
              <a:t>dei docenti, mentre per il </a:t>
            </a:r>
            <a:r>
              <a:rPr lang="it-IT" sz="2800" b="1" dirty="0" smtClean="0">
                <a:solidFill>
                  <a:srgbClr val="00B050"/>
                </a:solidFill>
                <a:effectLst>
                  <a:outerShdw blurRad="38100" dist="38100" dir="2700000" algn="tl">
                    <a:srgbClr val="000000">
                      <a:alpha val="43137"/>
                    </a:srgbClr>
                  </a:outerShdw>
                </a:effectLst>
              </a:rPr>
              <a:t>36%</a:t>
            </a:r>
            <a:r>
              <a:rPr lang="it-IT" dirty="0" smtClean="0"/>
              <a:t> i quesiti si sono rivelati poco utili </a:t>
            </a:r>
            <a:endParaRPr lang="it-IT" dirty="0"/>
          </a:p>
          <a:p>
            <a:endParaRPr lang="it-IT" dirty="0"/>
          </a:p>
          <a:p>
            <a:endParaRPr lang="it-IT" dirty="0"/>
          </a:p>
        </p:txBody>
      </p:sp>
    </p:spTree>
    <p:extLst>
      <p:ext uri="{BB962C8B-B14F-4D97-AF65-F5344CB8AC3E}">
        <p14:creationId xmlns:p14="http://schemas.microsoft.com/office/powerpoint/2010/main" val="1725504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688023" y="183829"/>
            <a:ext cx="2438489"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400" b="1" spc="50" dirty="0" smtClean="0">
                <a:ln w="11430"/>
                <a:solidFill>
                  <a:srgbClr val="00B050"/>
                </a:solidFill>
                <a:effectLst>
                  <a:outerShdw blurRad="76200" dist="50800" dir="5400000" algn="tl" rotWithShape="0">
                    <a:srgbClr val="000000">
                      <a:alpha val="65000"/>
                    </a:srgbClr>
                  </a:outerShdw>
                </a:effectLst>
              </a:rPr>
              <a:t>Criticità</a:t>
            </a:r>
            <a:endParaRPr lang="it-IT" sz="4800" b="1" cap="none" spc="50" dirty="0">
              <a:ln w="11430"/>
              <a:solidFill>
                <a:srgbClr val="00B050"/>
              </a:solidFill>
              <a:effectLst>
                <a:outerShdw blurRad="76200" dist="50800" dir="5400000" algn="tl" rotWithShape="0">
                  <a:srgbClr val="000000">
                    <a:alpha val="65000"/>
                  </a:srgbClr>
                </a:outerShdw>
              </a:effectLst>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ctangle 3"/>
          <p:cNvSpPr>
            <a:spLocks noChangeArrowheads="1"/>
          </p:cNvSpPr>
          <p:nvPr/>
        </p:nvSpPr>
        <p:spPr bwMode="auto">
          <a:xfrm>
            <a:off x="34619" y="-17396"/>
            <a:ext cx="2808312"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dirty="0" smtClean="0">
                <a:ln>
                  <a:noFill/>
                </a:ln>
                <a:solidFill>
                  <a:schemeClr val="tx1"/>
                </a:solidFill>
                <a:effectLst/>
                <a:ea typeface="Calibri" pitchFamily="34" charset="0"/>
                <a:cs typeface="Times New Roman" pitchFamily="18" charset="0"/>
              </a:rPr>
              <a:t>Nel complesso, le criticità rilevate dai docenti fanno riferimento </a:t>
            </a:r>
            <a:r>
              <a:rPr kumimoji="0" lang="it-IT" altLang="it-IT" sz="2000" b="1" i="0" u="none" strike="noStrike" cap="none" normalizeH="0" baseline="0" dirty="0" smtClean="0">
                <a:ln>
                  <a:noFill/>
                </a:ln>
                <a:solidFill>
                  <a:srgbClr val="0070C0"/>
                </a:solidFill>
                <a:effectLst>
                  <a:outerShdw blurRad="38100" dist="38100" dir="2700000" algn="tl">
                    <a:srgbClr val="000000">
                      <a:alpha val="43137"/>
                    </a:srgbClr>
                  </a:outerShdw>
                </a:effectLst>
                <a:ea typeface="Calibri" pitchFamily="34" charset="0"/>
                <a:cs typeface="Times New Roman" pitchFamily="18" charset="0"/>
              </a:rPr>
              <a:t>all’ampiezza della traccia </a:t>
            </a:r>
            <a:r>
              <a:rPr kumimoji="0" lang="it-IT" altLang="it-IT" sz="2800" b="1" i="0" u="none" strike="noStrike" cap="none" normalizeH="0" baseline="0" dirty="0" smtClean="0">
                <a:ln>
                  <a:noFill/>
                </a:ln>
                <a:solidFill>
                  <a:srgbClr val="00B050"/>
                </a:solidFill>
                <a:effectLst>
                  <a:outerShdw blurRad="38100" dist="38100" dir="2700000" algn="tl">
                    <a:srgbClr val="000000">
                      <a:alpha val="43137"/>
                    </a:srgbClr>
                  </a:outerShdw>
                </a:effectLst>
                <a:ea typeface="Calibri" pitchFamily="34" charset="0"/>
                <a:cs typeface="Times New Roman" pitchFamily="18" charset="0"/>
              </a:rPr>
              <a:t>(44%) </a:t>
            </a:r>
            <a:r>
              <a:rPr kumimoji="0" lang="it-IT" altLang="it-IT" sz="2000" b="1" i="0" u="none" strike="noStrike" cap="none" normalizeH="0" baseline="0" dirty="0" smtClean="0">
                <a:ln>
                  <a:noFill/>
                </a:ln>
                <a:solidFill>
                  <a:schemeClr val="tx1"/>
                </a:solidFill>
                <a:effectLst/>
                <a:ea typeface="Calibri" pitchFamily="34" charset="0"/>
                <a:cs typeface="Times New Roman" pitchFamily="18" charset="0"/>
              </a:rPr>
              <a:t>che ha comportato una certa difficoltà ai candidati  organizzare la </a:t>
            </a:r>
            <a:r>
              <a:rPr kumimoji="0" lang="it-IT" altLang="it-IT" sz="2000" b="1" i="0" u="none" strike="noStrike" cap="none" normalizeH="0" baseline="0" dirty="0" smtClean="0">
                <a:ln>
                  <a:noFill/>
                </a:ln>
                <a:solidFill>
                  <a:srgbClr val="0070C0"/>
                </a:solidFill>
                <a:effectLst>
                  <a:outerShdw blurRad="38100" dist="38100" dir="2700000" algn="tl">
                    <a:srgbClr val="000000">
                      <a:alpha val="43137"/>
                    </a:srgbClr>
                  </a:outerShdw>
                </a:effectLst>
                <a:ea typeface="Calibri" pitchFamily="34" charset="0"/>
                <a:cs typeface="Times New Roman" pitchFamily="18" charset="0"/>
              </a:rPr>
              <a:t>trattazione in modo organico </a:t>
            </a:r>
            <a:r>
              <a:rPr kumimoji="0" lang="it-IT" altLang="it-IT" sz="2800" b="1" i="0" u="none" strike="noStrike" cap="none" normalizeH="0" baseline="0" dirty="0" smtClean="0">
                <a:ln>
                  <a:noFill/>
                </a:ln>
                <a:solidFill>
                  <a:srgbClr val="00B050"/>
                </a:solidFill>
                <a:effectLst>
                  <a:outerShdw blurRad="38100" dist="38100" dir="2700000" algn="tl">
                    <a:srgbClr val="000000">
                      <a:alpha val="43137"/>
                    </a:srgbClr>
                  </a:outerShdw>
                </a:effectLst>
                <a:ea typeface="Calibri" pitchFamily="34" charset="0"/>
                <a:cs typeface="Times New Roman" pitchFamily="18" charset="0"/>
              </a:rPr>
              <a:t>(20%);</a:t>
            </a:r>
            <a:endParaRPr kumimoji="0" lang="it-IT" altLang="it-IT" sz="1200" b="1" i="0" u="none" strike="noStrike" cap="none" normalizeH="0" baseline="0" dirty="0" smtClean="0">
              <a:ln>
                <a:noFill/>
              </a:ln>
              <a:solidFill>
                <a:srgbClr val="00B050"/>
              </a:solidFill>
              <a:effectLst>
                <a:outerShdw blurRad="38100" dist="38100" dir="2700000" algn="tl">
                  <a:srgbClr val="000000">
                    <a:alpha val="43137"/>
                  </a:srgbClr>
                </a:outerShdw>
              </a:effectLs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dirty="0" smtClean="0">
                <a:ln>
                  <a:noFill/>
                </a:ln>
                <a:solidFill>
                  <a:schemeClr val="tx1"/>
                </a:solidFill>
                <a:effectLst/>
                <a:ea typeface="Calibri" pitchFamily="34" charset="0"/>
                <a:cs typeface="Times New Roman" pitchFamily="18" charset="0"/>
              </a:rPr>
              <a:t>Altra criticità significativa è relativa alla genericità della traccia che </a:t>
            </a:r>
            <a:r>
              <a:rPr kumimoji="0" lang="it-IT" altLang="it-IT" sz="2000" b="1" i="0" u="none" strike="noStrike" cap="none" normalizeH="0" baseline="0" dirty="0" smtClean="0">
                <a:ln>
                  <a:noFill/>
                </a:ln>
                <a:solidFill>
                  <a:srgbClr val="0070C0"/>
                </a:solidFill>
                <a:effectLst>
                  <a:outerShdw blurRad="38100" dist="38100" dir="2700000" algn="tl">
                    <a:srgbClr val="000000">
                      <a:alpha val="43137"/>
                    </a:srgbClr>
                  </a:outerShdw>
                </a:effectLst>
                <a:ea typeface="Calibri" pitchFamily="34" charset="0"/>
                <a:cs typeface="Times New Roman" pitchFamily="18" charset="0"/>
              </a:rPr>
              <a:t>non ha consentito la valorizzazione delle competenze disciplinari           </a:t>
            </a:r>
            <a:r>
              <a:rPr kumimoji="0" lang="it-IT" altLang="it-IT" sz="2800" b="1" i="0" u="none" strike="noStrike" cap="none" normalizeH="0" baseline="0" dirty="0" smtClean="0">
                <a:ln>
                  <a:noFill/>
                </a:ln>
                <a:solidFill>
                  <a:srgbClr val="00B050"/>
                </a:solidFill>
                <a:effectLst>
                  <a:outerShdw blurRad="38100" dist="38100" dir="2700000" algn="tl">
                    <a:srgbClr val="000000">
                      <a:alpha val="43137"/>
                    </a:srgbClr>
                  </a:outerShdw>
                </a:effectLst>
                <a:ea typeface="Calibri" pitchFamily="34" charset="0"/>
                <a:cs typeface="Times New Roman" pitchFamily="18" charset="0"/>
              </a:rPr>
              <a:t>(16%)</a:t>
            </a:r>
            <a:endParaRPr kumimoji="0" lang="it-IT" altLang="it-IT" sz="5400" b="1" i="0" u="none" strike="noStrike" cap="none" normalizeH="0" baseline="0" dirty="0" smtClean="0">
              <a:ln>
                <a:noFill/>
              </a:ln>
              <a:solidFill>
                <a:srgbClr val="00B050"/>
              </a:solidFill>
              <a:effectLst>
                <a:outerShdw blurRad="38100" dist="38100" dir="2700000" algn="tl">
                  <a:srgbClr val="000000">
                    <a:alpha val="43137"/>
                  </a:srgbClr>
                </a:outerShdw>
              </a:effectLst>
              <a:cs typeface="Arial" pitchFamily="34" charset="0"/>
            </a:endParaRPr>
          </a:p>
        </p:txBody>
      </p:sp>
      <p:graphicFrame>
        <p:nvGraphicFramePr>
          <p:cNvPr id="7" name="Grafico 6"/>
          <p:cNvGraphicFramePr/>
          <p:nvPr>
            <p:extLst>
              <p:ext uri="{D42A27DB-BD31-4B8C-83A1-F6EECF244321}">
                <p14:modId xmlns:p14="http://schemas.microsoft.com/office/powerpoint/2010/main" val="2572993600"/>
              </p:ext>
            </p:extLst>
          </p:nvPr>
        </p:nvGraphicFramePr>
        <p:xfrm>
          <a:off x="3198085" y="799896"/>
          <a:ext cx="5844178" cy="5959068"/>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5943" y="6178"/>
            <a:ext cx="995676" cy="11247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9202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0454" y="6021288"/>
            <a:ext cx="9002256" cy="584775"/>
          </a:xfrm>
          <a:prstGeom prst="rect">
            <a:avLst/>
          </a:prstGeom>
          <a:noFill/>
        </p:spPr>
        <p:txBody>
          <a:bodyPr wrap="square" rtlCol="0">
            <a:spAutoFit/>
          </a:bodyPr>
          <a:lstStyle/>
          <a:p>
            <a:pPr algn="r"/>
            <a:r>
              <a:rPr lang="it-IT" sz="1600" b="1" dirty="0"/>
              <a:t>La totalità dei docenti non ha avuto sorprese nella correzione degli elaborati i cui risultati </a:t>
            </a:r>
            <a:r>
              <a:rPr lang="it-IT" sz="1600" b="1" dirty="0">
                <a:solidFill>
                  <a:srgbClr val="0070C0"/>
                </a:solidFill>
                <a:effectLst>
                  <a:outerShdw blurRad="38100" dist="38100" dir="2700000" algn="tl">
                    <a:srgbClr val="000000">
                      <a:alpha val="43137"/>
                    </a:srgbClr>
                  </a:outerShdw>
                </a:effectLst>
              </a:rPr>
              <a:t>sono stati in linea</a:t>
            </a:r>
            <a:r>
              <a:rPr lang="it-IT" sz="1600" b="1" dirty="0">
                <a:solidFill>
                  <a:srgbClr val="0070C0"/>
                </a:solidFill>
              </a:rPr>
              <a:t> </a:t>
            </a:r>
            <a:r>
              <a:rPr lang="it-IT" sz="1600" b="1" dirty="0"/>
              <a:t>con le conoscenze e le abilità dei propri studenti. </a:t>
            </a:r>
          </a:p>
        </p:txBody>
      </p:sp>
      <p:sp>
        <p:nvSpPr>
          <p:cNvPr id="4" name="Rettangolo 3"/>
          <p:cNvSpPr/>
          <p:nvPr/>
        </p:nvSpPr>
        <p:spPr>
          <a:xfrm>
            <a:off x="995676" y="1"/>
            <a:ext cx="8148324" cy="646331"/>
          </a:xfrm>
          <a:prstGeom prst="rect">
            <a:avLst/>
          </a:prstGeom>
          <a:noFill/>
          <a:effectLst>
            <a:glow rad="1206500">
              <a:schemeClr val="accent1">
                <a:alpha val="40000"/>
              </a:schemeClr>
            </a:glow>
            <a:softEdge rad="838200"/>
          </a:effectLst>
        </p:spPr>
        <p:txBody>
          <a:bodyPr wrap="square">
            <a:spAutoFit/>
          </a:bodyPr>
          <a:lstStyle/>
          <a:p>
            <a:pPr algn="ctr"/>
            <a:r>
              <a:rPr lang="it-IT" sz="3600" b="1" spc="50" dirty="0" smtClean="0">
                <a:ln w="11430"/>
                <a:solidFill>
                  <a:srgbClr val="00B050"/>
                </a:solidFill>
                <a:effectLst>
                  <a:outerShdw blurRad="38100" dist="38100" dir="2700000" algn="tl">
                    <a:srgbClr val="000000">
                      <a:alpha val="43137"/>
                    </a:srgbClr>
                  </a:outerShdw>
                </a:effectLst>
              </a:rPr>
              <a:t>Quali valutazioni per gli elaborati ? </a:t>
            </a:r>
            <a:endParaRPr lang="it-IT" sz="3600" b="1" spc="50" dirty="0">
              <a:ln w="11430"/>
              <a:solidFill>
                <a:srgbClr val="00B050"/>
              </a:solidFill>
              <a:effectLst>
                <a:outerShdw blurRad="38100" dist="38100" dir="2700000" algn="tl">
                  <a:srgbClr val="000000">
                    <a:alpha val="43137"/>
                  </a:srgbClr>
                </a:outerShdw>
              </a:effectLst>
            </a:endParaRPr>
          </a:p>
        </p:txBody>
      </p:sp>
      <p:graphicFrame>
        <p:nvGraphicFramePr>
          <p:cNvPr id="5" name="Grafico 4" title="Distribuzioni % delle valutazioni"/>
          <p:cNvGraphicFramePr/>
          <p:nvPr>
            <p:extLst>
              <p:ext uri="{D42A27DB-BD31-4B8C-83A1-F6EECF244321}">
                <p14:modId xmlns:p14="http://schemas.microsoft.com/office/powerpoint/2010/main" val="1859875923"/>
              </p:ext>
            </p:extLst>
          </p:nvPr>
        </p:nvGraphicFramePr>
        <p:xfrm>
          <a:off x="497838" y="829138"/>
          <a:ext cx="8210227" cy="5045208"/>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p:cNvSpPr txBox="1"/>
          <p:nvPr/>
        </p:nvSpPr>
        <p:spPr>
          <a:xfrm>
            <a:off x="-10672" y="5043349"/>
            <a:ext cx="9144508" cy="830997"/>
          </a:xfrm>
          <a:prstGeom prst="rect">
            <a:avLst/>
          </a:prstGeom>
          <a:noFill/>
        </p:spPr>
        <p:txBody>
          <a:bodyPr wrap="square" rtlCol="0">
            <a:spAutoFit/>
          </a:bodyPr>
          <a:lstStyle/>
          <a:p>
            <a:pPr algn="r"/>
            <a:r>
              <a:rPr lang="it-IT" sz="1600" b="1" dirty="0"/>
              <a:t>Nel complesso, le scuole che hanno partecipato alla rilevazione hanno registrato valutazioni positive per </a:t>
            </a:r>
            <a:r>
              <a:rPr lang="it-IT" sz="1600" b="1" dirty="0" smtClean="0"/>
              <a:t> circa l</a:t>
            </a:r>
            <a:r>
              <a:rPr lang="it-IT" sz="1600" b="1" dirty="0"/>
              <a:t>’ </a:t>
            </a:r>
            <a:r>
              <a:rPr lang="it-IT" sz="1600" b="1" dirty="0" smtClean="0">
                <a:solidFill>
                  <a:srgbClr val="0070C0"/>
                </a:solidFill>
              </a:rPr>
              <a:t>84%</a:t>
            </a:r>
            <a:r>
              <a:rPr lang="it-IT" sz="1600" b="1" dirty="0" smtClean="0">
                <a:solidFill>
                  <a:schemeClr val="accent3">
                    <a:lumMod val="60000"/>
                    <a:lumOff val="40000"/>
                  </a:schemeClr>
                </a:solidFill>
              </a:rPr>
              <a:t> </a:t>
            </a:r>
            <a:r>
              <a:rPr lang="it-IT" sz="1600" b="1" dirty="0"/>
              <a:t>degli elaborati dei candidati .</a:t>
            </a:r>
          </a:p>
          <a:p>
            <a:endParaRPr lang="it-IT" sz="16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54" y="-1"/>
            <a:ext cx="827584" cy="934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2900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467544" y="404664"/>
            <a:ext cx="8280920" cy="646331"/>
          </a:xfrm>
          <a:prstGeom prst="rect">
            <a:avLst/>
          </a:prstGeom>
        </p:spPr>
        <p:txBody>
          <a:bodyPr wrap="square">
            <a:spAutoFit/>
          </a:bodyPr>
          <a:lstStyle/>
          <a:p>
            <a:pPr algn="ctr"/>
            <a:r>
              <a:rPr lang="it-IT" b="1" dirty="0">
                <a:solidFill>
                  <a:srgbClr val="0070C0"/>
                </a:solidFill>
                <a:effectLst>
                  <a:outerShdw blurRad="38100" dist="38100" dir="2700000" algn="tl">
                    <a:srgbClr val="000000">
                      <a:alpha val="43137"/>
                    </a:srgbClr>
                  </a:outerShdw>
                </a:effectLst>
              </a:rPr>
              <a:t>Distribuzione  punteggi tra le scuole delle reti regionali che hanno partecipato al monitoraggio …</a:t>
            </a:r>
          </a:p>
        </p:txBody>
      </p:sp>
      <p:graphicFrame>
        <p:nvGraphicFramePr>
          <p:cNvPr id="4" name="Grafico 3"/>
          <p:cNvGraphicFramePr>
            <a:graphicFrameLocks/>
          </p:cNvGraphicFramePr>
          <p:nvPr>
            <p:extLst>
              <p:ext uri="{D42A27DB-BD31-4B8C-83A1-F6EECF244321}">
                <p14:modId xmlns:p14="http://schemas.microsoft.com/office/powerpoint/2010/main" val="1456880961"/>
              </p:ext>
            </p:extLst>
          </p:nvPr>
        </p:nvGraphicFramePr>
        <p:xfrm>
          <a:off x="251520" y="1196752"/>
          <a:ext cx="8352928" cy="51159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998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4955" y="1340768"/>
            <a:ext cx="7848872" cy="4031873"/>
          </a:xfrm>
          <a:prstGeom prst="rect">
            <a:avLst/>
          </a:prstGeom>
        </p:spPr>
        <p:txBody>
          <a:bodyPr wrap="square">
            <a:spAutoFit/>
          </a:bodyPr>
          <a:lstStyle/>
          <a:p>
            <a:r>
              <a:rPr lang="it-IT" sz="3200" b="1" dirty="0">
                <a:solidFill>
                  <a:srgbClr val="0070C0"/>
                </a:solidFill>
              </a:rPr>
              <a:t>Hanno partecipato alla rilevazione </a:t>
            </a:r>
            <a:endParaRPr lang="it-IT" sz="3200" b="1" dirty="0" smtClean="0">
              <a:solidFill>
                <a:srgbClr val="0070C0"/>
              </a:solidFill>
            </a:endParaRPr>
          </a:p>
          <a:p>
            <a:pPr algn="ctr"/>
            <a:r>
              <a:rPr lang="it-IT" sz="3200" b="1" dirty="0" smtClean="0">
                <a:solidFill>
                  <a:srgbClr val="0070C0"/>
                </a:solidFill>
              </a:rPr>
              <a:t>134  </a:t>
            </a:r>
            <a:r>
              <a:rPr lang="it-IT" sz="3200" b="1" dirty="0">
                <a:solidFill>
                  <a:srgbClr val="0070C0"/>
                </a:solidFill>
              </a:rPr>
              <a:t>Les  </a:t>
            </a:r>
            <a:r>
              <a:rPr lang="it-IT" sz="3200" b="1" dirty="0" smtClean="0">
                <a:solidFill>
                  <a:srgbClr val="0070C0"/>
                </a:solidFill>
              </a:rPr>
              <a:t>sui 250  aderenti alle diverse  </a:t>
            </a:r>
            <a:r>
              <a:rPr lang="it-IT" sz="3200" b="1" dirty="0">
                <a:solidFill>
                  <a:srgbClr val="0070C0"/>
                </a:solidFill>
              </a:rPr>
              <a:t>reti regionali . </a:t>
            </a:r>
            <a:endParaRPr lang="it-IT" sz="3200" b="1" dirty="0" smtClean="0">
              <a:solidFill>
                <a:srgbClr val="0070C0"/>
              </a:solidFill>
            </a:endParaRPr>
          </a:p>
          <a:p>
            <a:r>
              <a:rPr lang="it-IT" sz="3200" dirty="0"/>
              <a:t>	</a:t>
            </a:r>
          </a:p>
          <a:p>
            <a:endParaRPr lang="it-IT" sz="3200" b="1" dirty="0" smtClean="0">
              <a:solidFill>
                <a:srgbClr val="0070C0"/>
              </a:solidFill>
            </a:endParaRPr>
          </a:p>
          <a:p>
            <a:endParaRPr lang="it-IT" sz="3200" b="1" dirty="0">
              <a:solidFill>
                <a:srgbClr val="0070C0"/>
              </a:solidFill>
            </a:endParaRPr>
          </a:p>
          <a:p>
            <a:r>
              <a:rPr lang="it-IT" sz="3200" b="1" dirty="0" smtClean="0">
                <a:solidFill>
                  <a:srgbClr val="0070C0"/>
                </a:solidFill>
              </a:rPr>
              <a:t>Complessivamente</a:t>
            </a:r>
            <a:r>
              <a:rPr lang="it-IT" sz="3200" b="1" dirty="0">
                <a:solidFill>
                  <a:srgbClr val="0070C0"/>
                </a:solidFill>
              </a:rPr>
              <a:t>, i dati riportati riguardano </a:t>
            </a:r>
            <a:r>
              <a:rPr lang="it-IT" sz="3200" b="1" dirty="0" smtClean="0">
                <a:solidFill>
                  <a:srgbClr val="0070C0"/>
                </a:solidFill>
              </a:rPr>
              <a:t>224  </a:t>
            </a:r>
            <a:r>
              <a:rPr lang="it-IT" sz="3200" b="1" dirty="0">
                <a:solidFill>
                  <a:srgbClr val="0070C0"/>
                </a:solidFill>
              </a:rPr>
              <a:t>classi per un totale di </a:t>
            </a:r>
            <a:r>
              <a:rPr lang="it-IT" sz="3200" b="1" dirty="0" smtClean="0">
                <a:solidFill>
                  <a:srgbClr val="0070C0"/>
                </a:solidFill>
              </a:rPr>
              <a:t>4159 studenti</a:t>
            </a:r>
            <a:r>
              <a:rPr lang="it-IT" sz="3200" b="1" dirty="0">
                <a:solidFill>
                  <a:srgbClr val="0070C0"/>
                </a:solidFill>
              </a:rPr>
              <a:t>.</a:t>
            </a:r>
          </a:p>
        </p:txBody>
      </p:sp>
      <p:sp>
        <p:nvSpPr>
          <p:cNvPr id="3" name="Freccia a destra 2"/>
          <p:cNvSpPr/>
          <p:nvPr/>
        </p:nvSpPr>
        <p:spPr>
          <a:xfrm>
            <a:off x="395536" y="1448780"/>
            <a:ext cx="648072" cy="50405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4" name="Freccia a destra 3"/>
          <p:cNvSpPr/>
          <p:nvPr/>
        </p:nvSpPr>
        <p:spPr>
          <a:xfrm>
            <a:off x="323528" y="4509120"/>
            <a:ext cx="648072" cy="50405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6294" y="0"/>
            <a:ext cx="1103097" cy="12460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6787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88388305"/>
              </p:ext>
            </p:extLst>
          </p:nvPr>
        </p:nvGraphicFramePr>
        <p:xfrm>
          <a:off x="1907704" y="0"/>
          <a:ext cx="7236296" cy="6743274"/>
        </p:xfrm>
        <a:graphic>
          <a:graphicData uri="http://schemas.openxmlformats.org/drawingml/2006/table">
            <a:tbl>
              <a:tblPr firstRow="1" firstCol="1" bandRow="1">
                <a:tableStyleId>{5C22544A-7EE6-4342-B048-85BDC9FD1C3A}</a:tableStyleId>
              </a:tblPr>
              <a:tblGrid>
                <a:gridCol w="2005038"/>
                <a:gridCol w="2097578"/>
                <a:gridCol w="3133680"/>
              </a:tblGrid>
              <a:tr h="211758">
                <a:tc gridSpan="3">
                  <a:txBody>
                    <a:bodyPr/>
                    <a:lstStyle/>
                    <a:p>
                      <a:pPr algn="ctr">
                        <a:lnSpc>
                          <a:spcPct val="105000"/>
                        </a:lnSpc>
                        <a:spcAft>
                          <a:spcPts val="0"/>
                        </a:spcAft>
                      </a:pPr>
                      <a:r>
                        <a:rPr lang="it-IT" sz="1000" dirty="0">
                          <a:solidFill>
                            <a:srgbClr val="0070C0"/>
                          </a:solidFill>
                          <a:effectLst/>
                        </a:rPr>
                        <a:t>RETE NAZIONALE DEI LICEI ECONOMICO SOCIALI</a:t>
                      </a:r>
                      <a:endParaRPr lang="it-IT" sz="1050" dirty="0">
                        <a:solidFill>
                          <a:srgbClr val="0070C0"/>
                        </a:solidFill>
                        <a:effectLst/>
                        <a:latin typeface="Calibri"/>
                        <a:ea typeface="Calibri"/>
                        <a:cs typeface="Times New Roman"/>
                      </a:endParaRPr>
                    </a:p>
                  </a:txBody>
                  <a:tcPr marL="38961" marR="38961" marT="0" marB="0">
                    <a:solidFill>
                      <a:schemeClr val="bg2"/>
                    </a:solidFill>
                  </a:tcPr>
                </a:tc>
                <a:tc hMerge="1">
                  <a:txBody>
                    <a:bodyPr/>
                    <a:lstStyle/>
                    <a:p>
                      <a:endParaRPr lang="it-IT"/>
                    </a:p>
                  </a:txBody>
                  <a:tcPr/>
                </a:tc>
                <a:tc hMerge="1">
                  <a:txBody>
                    <a:bodyPr/>
                    <a:lstStyle/>
                    <a:p>
                      <a:endParaRPr lang="it-IT"/>
                    </a:p>
                  </a:txBody>
                  <a:tcPr/>
                </a:tc>
              </a:tr>
              <a:tr h="496309">
                <a:tc gridSpan="3">
                  <a:txBody>
                    <a:bodyPr/>
                    <a:lstStyle/>
                    <a:p>
                      <a:pPr algn="l">
                        <a:lnSpc>
                          <a:spcPct val="105000"/>
                        </a:lnSpc>
                        <a:spcAft>
                          <a:spcPts val="0"/>
                        </a:spcAft>
                      </a:pPr>
                      <a:r>
                        <a:rPr lang="it-IT" sz="700" dirty="0">
                          <a:solidFill>
                            <a:srgbClr val="0070C0"/>
                          </a:solidFill>
                          <a:effectLst/>
                          <a:hlinkClick r:id="rId2" action="ppaction://hlinkfile"/>
                        </a:rPr>
                        <a:t> </a:t>
                      </a:r>
                      <a:endParaRPr lang="it-IT" sz="1000" dirty="0">
                        <a:solidFill>
                          <a:srgbClr val="0070C0"/>
                        </a:solidFill>
                        <a:effectLst/>
                        <a:hlinkClick r:id="rId2" action="ppaction://hlinkfile"/>
                      </a:endParaRPr>
                    </a:p>
                    <a:p>
                      <a:pPr algn="ctr">
                        <a:lnSpc>
                          <a:spcPct val="105000"/>
                        </a:lnSpc>
                        <a:spcAft>
                          <a:spcPts val="0"/>
                        </a:spcAft>
                      </a:pPr>
                      <a:r>
                        <a:rPr lang="it-IT" sz="1050" dirty="0">
                          <a:solidFill>
                            <a:srgbClr val="0070C0"/>
                          </a:solidFill>
                          <a:effectLst/>
                          <a:hlinkClick r:id="rId2" action="ppaction://hlinkfile"/>
                        </a:rPr>
                        <a:t>ESAME DI STATO 2015</a:t>
                      </a:r>
                      <a:endParaRPr lang="it-IT" sz="1100" dirty="0">
                        <a:solidFill>
                          <a:srgbClr val="0070C0"/>
                        </a:solidFill>
                        <a:effectLst/>
                        <a:hlinkClick r:id="rId2" action="ppaction://hlinkfile"/>
                      </a:endParaRPr>
                    </a:p>
                    <a:p>
                      <a:pPr algn="ctr">
                        <a:lnSpc>
                          <a:spcPct val="105000"/>
                        </a:lnSpc>
                        <a:spcAft>
                          <a:spcPts val="0"/>
                        </a:spcAft>
                      </a:pPr>
                      <a:r>
                        <a:rPr lang="it-IT" sz="1050" dirty="0">
                          <a:solidFill>
                            <a:srgbClr val="0070C0"/>
                          </a:solidFill>
                          <a:effectLst/>
                          <a:hlinkClick r:id="rId2" action="ppaction://hlinkfile"/>
                        </a:rPr>
                        <a:t>RILEVAZIONE </a:t>
                      </a:r>
                      <a:r>
                        <a:rPr lang="it-IT" sz="1050" dirty="0" smtClean="0">
                          <a:solidFill>
                            <a:srgbClr val="0070C0"/>
                          </a:solidFill>
                          <a:effectLst/>
                          <a:hlinkClick r:id="rId2" action="ppaction://hlinkfile"/>
                        </a:rPr>
                        <a:t>SULLA </a:t>
                      </a:r>
                      <a:r>
                        <a:rPr lang="it-IT" sz="1050" dirty="0">
                          <a:solidFill>
                            <a:srgbClr val="0070C0"/>
                          </a:solidFill>
                          <a:effectLst/>
                          <a:hlinkClick r:id="rId2" action="ppaction://hlinkfile"/>
                        </a:rPr>
                        <a:t>SECONDA PROVA DEL LICEO ECONOMICO-SOCIALE</a:t>
                      </a:r>
                      <a:endParaRPr lang="it-IT" sz="1100" dirty="0">
                        <a:solidFill>
                          <a:srgbClr val="0070C0"/>
                        </a:solidFill>
                        <a:effectLst/>
                        <a:latin typeface="Calibri"/>
                        <a:ea typeface="Calibri"/>
                        <a:cs typeface="Times New Roman"/>
                      </a:endParaRPr>
                    </a:p>
                  </a:txBody>
                  <a:tcPr marL="38961" marR="38961" marT="0" marB="0">
                    <a:solidFill>
                      <a:schemeClr val="bg2"/>
                    </a:solidFill>
                  </a:tcPr>
                </a:tc>
                <a:tc hMerge="1">
                  <a:txBody>
                    <a:bodyPr/>
                    <a:lstStyle/>
                    <a:p>
                      <a:endParaRPr lang="it-IT"/>
                    </a:p>
                  </a:txBody>
                  <a:tcPr/>
                </a:tc>
                <a:tc hMerge="1">
                  <a:txBody>
                    <a:bodyPr/>
                    <a:lstStyle/>
                    <a:p>
                      <a:endParaRPr lang="it-IT"/>
                    </a:p>
                  </a:txBody>
                  <a:tcPr/>
                </a:tc>
              </a:tr>
              <a:tr h="214813">
                <a:tc>
                  <a:txBody>
                    <a:bodyPr/>
                    <a:lstStyle/>
                    <a:p>
                      <a:pPr algn="l"/>
                      <a:r>
                        <a:rPr lang="it-IT" sz="900" dirty="0">
                          <a:solidFill>
                            <a:srgbClr val="0070C0"/>
                          </a:solidFill>
                          <a:effectLst/>
                        </a:rPr>
                        <a:t>SCUOLA:</a:t>
                      </a:r>
                      <a:endParaRPr lang="it-IT" sz="1000" dirty="0">
                        <a:solidFill>
                          <a:srgbClr val="0070C0"/>
                        </a:solidFill>
                        <a:effectLst/>
                        <a:latin typeface="Calibri"/>
                        <a:ea typeface="Times New Roman"/>
                      </a:endParaRPr>
                    </a:p>
                  </a:txBody>
                  <a:tcPr marL="38961" marR="38961" marT="0" marB="0">
                    <a:solidFill>
                      <a:schemeClr val="bg2"/>
                    </a:solidFill>
                  </a:tcPr>
                </a:tc>
                <a:tc>
                  <a:txBody>
                    <a:bodyPr/>
                    <a:lstStyle/>
                    <a:p>
                      <a:pPr algn="l"/>
                      <a:r>
                        <a:rPr lang="it-IT" sz="900" dirty="0">
                          <a:solidFill>
                            <a:srgbClr val="0070C0"/>
                          </a:solidFill>
                          <a:effectLst/>
                        </a:rPr>
                        <a:t>N. CLASSI QUINTE:</a:t>
                      </a:r>
                      <a:endParaRPr lang="it-IT" sz="1000" dirty="0">
                        <a:solidFill>
                          <a:srgbClr val="0070C0"/>
                        </a:solidFill>
                        <a:effectLst/>
                        <a:latin typeface="Calibri"/>
                        <a:ea typeface="Times New Roman"/>
                      </a:endParaRPr>
                    </a:p>
                  </a:txBody>
                  <a:tcPr marL="38961" marR="38961" marT="0" marB="0">
                    <a:solidFill>
                      <a:schemeClr val="bg2"/>
                    </a:solidFill>
                  </a:tcPr>
                </a:tc>
                <a:tc>
                  <a:txBody>
                    <a:bodyPr/>
                    <a:lstStyle/>
                    <a:p>
                      <a:pPr algn="l"/>
                      <a:r>
                        <a:rPr lang="it-IT" sz="600" dirty="0">
                          <a:solidFill>
                            <a:srgbClr val="0070C0"/>
                          </a:solidFill>
                          <a:effectLst/>
                        </a:rPr>
                        <a:t>N. STUDENTI:</a:t>
                      </a:r>
                      <a:endParaRPr lang="it-IT" sz="700" dirty="0">
                        <a:solidFill>
                          <a:srgbClr val="0070C0"/>
                        </a:solidFill>
                        <a:effectLst/>
                        <a:latin typeface="Calibri"/>
                        <a:ea typeface="Times New Roman"/>
                      </a:endParaRPr>
                    </a:p>
                  </a:txBody>
                  <a:tcPr marL="38961" marR="38961" marT="0" marB="0">
                    <a:solidFill>
                      <a:schemeClr val="bg2"/>
                    </a:solidFill>
                  </a:tcPr>
                </a:tc>
              </a:tr>
              <a:tr h="1353992">
                <a:tc>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RICHIESTE POSTE DALLA TRATTAZIONE </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­________________________</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IL TEMA DELLA TRACCIA E’ RISULTATO ADATTO ALLA PROVA RISPETTO ALLE INDICAZIONI NAZIONALI?</a:t>
                      </a:r>
                      <a:endParaRPr lang="it-IT" sz="1000" dirty="0">
                        <a:solidFill>
                          <a:srgbClr val="0070C0"/>
                        </a:solidFill>
                        <a:effectLst/>
                        <a:latin typeface="Calibri"/>
                        <a:ea typeface="Calibri"/>
                        <a:cs typeface="Times New Roman"/>
                      </a:endParaRPr>
                    </a:p>
                  </a:txBody>
                  <a:tcPr marL="38961" marR="38961" marT="0" marB="0">
                    <a:solidFill>
                      <a:schemeClr val="bg2"/>
                    </a:solidFill>
                  </a:tcPr>
                </a:tc>
                <a:tc gridSpan="2">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1000" dirty="0">
                          <a:solidFill>
                            <a:srgbClr val="0070C0"/>
                          </a:solidFill>
                          <a:effectLst/>
                        </a:rPr>
                        <a:t>1 – in linea con le conoscenze e le abilità degli allievi   </a:t>
                      </a:r>
                      <a:endParaRPr lang="it-IT" sz="1050" dirty="0">
                        <a:solidFill>
                          <a:srgbClr val="0070C0"/>
                        </a:solidFill>
                        <a:effectLst/>
                      </a:endParaRPr>
                    </a:p>
                    <a:p>
                      <a:pPr algn="l">
                        <a:lnSpc>
                          <a:spcPct val="105000"/>
                        </a:lnSpc>
                        <a:spcAft>
                          <a:spcPts val="0"/>
                        </a:spcAft>
                      </a:pPr>
                      <a:r>
                        <a:rPr lang="it-IT" sz="1000" dirty="0">
                          <a:solidFill>
                            <a:srgbClr val="0070C0"/>
                          </a:solidFill>
                          <a:effectLst/>
                        </a:rPr>
                        <a:t>2 – troppo complesse rispetto alle conoscenze e abilità degli allievi  </a:t>
                      </a:r>
                      <a:endParaRPr lang="it-IT" sz="1050" dirty="0">
                        <a:solidFill>
                          <a:srgbClr val="0070C0"/>
                        </a:solidFill>
                        <a:effectLst/>
                      </a:endParaRPr>
                    </a:p>
                    <a:p>
                      <a:pPr algn="l">
                        <a:lnSpc>
                          <a:spcPct val="105000"/>
                        </a:lnSpc>
                        <a:spcAft>
                          <a:spcPts val="0"/>
                        </a:spcAft>
                      </a:pPr>
                      <a:r>
                        <a:rPr lang="it-IT" sz="1000" dirty="0">
                          <a:solidFill>
                            <a:srgbClr val="0070C0"/>
                          </a:solidFill>
                          <a:effectLst/>
                        </a:rPr>
                        <a:t>3 -  Elementari rispetto conoscenze e abilità degli allievi</a:t>
                      </a:r>
                      <a:endParaRPr lang="it-IT" sz="1050" dirty="0">
                        <a:solidFill>
                          <a:srgbClr val="0070C0"/>
                        </a:solidFill>
                        <a:effectLst/>
                      </a:endParaRPr>
                    </a:p>
                    <a:p>
                      <a:pPr algn="l">
                        <a:lnSpc>
                          <a:spcPct val="105000"/>
                        </a:lnSpc>
                        <a:spcAft>
                          <a:spcPts val="0"/>
                        </a:spcAft>
                      </a:pPr>
                      <a:r>
                        <a:rPr lang="it-IT" sz="1000" dirty="0">
                          <a:solidFill>
                            <a:srgbClr val="0070C0"/>
                          </a:solidFill>
                          <a:effectLst/>
                        </a:rPr>
                        <a:t>4 – Argomento NON previsto nella programmazione del docente</a:t>
                      </a:r>
                      <a:endParaRPr lang="it-IT" sz="1050" dirty="0">
                        <a:solidFill>
                          <a:srgbClr val="0070C0"/>
                        </a:solidFill>
                        <a:effectLst/>
                      </a:endParaRPr>
                    </a:p>
                    <a:p>
                      <a:pPr algn="l">
                        <a:lnSpc>
                          <a:spcPct val="105000"/>
                        </a:lnSpc>
                        <a:spcAft>
                          <a:spcPts val="0"/>
                        </a:spcAft>
                      </a:pPr>
                      <a:r>
                        <a:rPr lang="it-IT" sz="900" dirty="0">
                          <a:solidFill>
                            <a:srgbClr val="0070C0"/>
                          </a:solidFill>
                          <a:effectLst/>
                        </a:rPr>
                        <a:t>_______________________________________________________</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1000" dirty="0">
                          <a:solidFill>
                            <a:srgbClr val="0070C0"/>
                          </a:solidFill>
                          <a:effectLst/>
                        </a:rPr>
                        <a:t>1 – SI  </a:t>
                      </a:r>
                      <a:endParaRPr lang="it-IT" sz="1050" dirty="0">
                        <a:solidFill>
                          <a:srgbClr val="0070C0"/>
                        </a:solidFill>
                        <a:effectLst/>
                      </a:endParaRPr>
                    </a:p>
                    <a:p>
                      <a:pPr algn="l">
                        <a:lnSpc>
                          <a:spcPct val="105000"/>
                        </a:lnSpc>
                        <a:spcAft>
                          <a:spcPts val="0"/>
                        </a:spcAft>
                      </a:pPr>
                      <a:r>
                        <a:rPr lang="it-IT" sz="1000" dirty="0">
                          <a:solidFill>
                            <a:srgbClr val="0070C0"/>
                          </a:solidFill>
                          <a:effectLst/>
                        </a:rPr>
                        <a:t>2 – No</a:t>
                      </a:r>
                      <a:endParaRPr lang="it-IT" sz="1050" dirty="0">
                        <a:solidFill>
                          <a:srgbClr val="0070C0"/>
                        </a:solidFill>
                        <a:effectLst/>
                        <a:latin typeface="Calibri"/>
                        <a:ea typeface="Calibri"/>
                        <a:cs typeface="Times New Roman"/>
                      </a:endParaRPr>
                    </a:p>
                  </a:txBody>
                  <a:tcPr marL="38961" marR="38961" marT="0" marB="0">
                    <a:solidFill>
                      <a:schemeClr val="bg2"/>
                    </a:solidFill>
                  </a:tcPr>
                </a:tc>
                <a:tc hMerge="1">
                  <a:txBody>
                    <a:bodyPr/>
                    <a:lstStyle/>
                    <a:p>
                      <a:endParaRPr lang="it-IT"/>
                    </a:p>
                  </a:txBody>
                  <a:tcPr/>
                </a:tc>
              </a:tr>
              <a:tr h="544256">
                <a:tc>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DOCUMENTI-STIMOLO PRESENTI NELLA TRATTAZIONE</a:t>
                      </a:r>
                      <a:endParaRPr lang="it-IT" sz="1000" dirty="0">
                        <a:solidFill>
                          <a:srgbClr val="0070C0"/>
                        </a:solidFill>
                        <a:effectLst/>
                        <a:latin typeface="Calibri"/>
                        <a:ea typeface="Calibri"/>
                        <a:cs typeface="Times New Roman"/>
                      </a:endParaRPr>
                    </a:p>
                  </a:txBody>
                  <a:tcPr marL="38961" marR="38961" marT="0" marB="0">
                    <a:solidFill>
                      <a:schemeClr val="bg2"/>
                    </a:solidFill>
                  </a:tcPr>
                </a:tc>
                <a:tc gridSpan="2">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1000" dirty="0">
                          <a:solidFill>
                            <a:srgbClr val="0070C0"/>
                          </a:solidFill>
                          <a:effectLst/>
                        </a:rPr>
                        <a:t>1 – insufficienti per sollecitare il ragionamento dell’allievo</a:t>
                      </a:r>
                      <a:endParaRPr lang="it-IT" sz="1050" dirty="0">
                        <a:solidFill>
                          <a:srgbClr val="0070C0"/>
                        </a:solidFill>
                        <a:effectLst/>
                      </a:endParaRPr>
                    </a:p>
                    <a:p>
                      <a:pPr algn="l">
                        <a:lnSpc>
                          <a:spcPct val="105000"/>
                        </a:lnSpc>
                        <a:spcAft>
                          <a:spcPts val="0"/>
                        </a:spcAft>
                      </a:pPr>
                      <a:r>
                        <a:rPr lang="it-IT" sz="1000" dirty="0">
                          <a:solidFill>
                            <a:srgbClr val="0070C0"/>
                          </a:solidFill>
                          <a:effectLst/>
                        </a:rPr>
                        <a:t>2 – sufficienti per sollecitare il ragionamento dell’allievo</a:t>
                      </a:r>
                      <a:endParaRPr lang="it-IT" sz="1050" dirty="0">
                        <a:solidFill>
                          <a:srgbClr val="0070C0"/>
                        </a:solidFill>
                        <a:effectLst/>
                      </a:endParaRPr>
                    </a:p>
                    <a:p>
                      <a:pPr algn="l">
                        <a:lnSpc>
                          <a:spcPct val="105000"/>
                        </a:lnSpc>
                        <a:spcAft>
                          <a:spcPts val="0"/>
                        </a:spcAft>
                      </a:pPr>
                      <a:r>
                        <a:rPr lang="it-IT" sz="1000" dirty="0">
                          <a:solidFill>
                            <a:srgbClr val="0070C0"/>
                          </a:solidFill>
                          <a:effectLst/>
                        </a:rPr>
                        <a:t>3 – parzialmente sufficienti </a:t>
                      </a:r>
                      <a:endParaRPr lang="it-IT" sz="1050" dirty="0">
                        <a:solidFill>
                          <a:srgbClr val="0070C0"/>
                        </a:solidFill>
                        <a:effectLst/>
                        <a:latin typeface="Calibri"/>
                        <a:ea typeface="Calibri"/>
                        <a:cs typeface="Times New Roman"/>
                      </a:endParaRPr>
                    </a:p>
                  </a:txBody>
                  <a:tcPr marL="38961" marR="38961" marT="0" marB="0">
                    <a:solidFill>
                      <a:schemeClr val="bg2"/>
                    </a:solidFill>
                  </a:tcPr>
                </a:tc>
                <a:tc hMerge="1">
                  <a:txBody>
                    <a:bodyPr/>
                    <a:lstStyle/>
                    <a:p>
                      <a:endParaRPr lang="it-IT"/>
                    </a:p>
                  </a:txBody>
                  <a:tcPr/>
                </a:tc>
              </a:tr>
              <a:tr h="681701">
                <a:tc>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VALUTAZIONE COMPLESSIVA DELLA  PROVA</a:t>
                      </a:r>
                      <a:endParaRPr lang="it-IT" sz="1000" dirty="0">
                        <a:solidFill>
                          <a:srgbClr val="0070C0"/>
                        </a:solidFill>
                        <a:effectLst/>
                        <a:latin typeface="Calibri"/>
                        <a:ea typeface="Calibri"/>
                        <a:cs typeface="Times New Roman"/>
                      </a:endParaRPr>
                    </a:p>
                  </a:txBody>
                  <a:tcPr marL="38961" marR="38961" marT="0" marB="0">
                    <a:solidFill>
                      <a:schemeClr val="bg2"/>
                    </a:solidFill>
                  </a:tcPr>
                </a:tc>
                <a:tc gridSpan="2">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1000" dirty="0">
                          <a:solidFill>
                            <a:srgbClr val="0070C0"/>
                          </a:solidFill>
                          <a:effectLst/>
                        </a:rPr>
                        <a:t>1 – Nel complesso accettabile </a:t>
                      </a:r>
                      <a:endParaRPr lang="it-IT" sz="1050" dirty="0">
                        <a:solidFill>
                          <a:srgbClr val="0070C0"/>
                        </a:solidFill>
                        <a:effectLst/>
                      </a:endParaRPr>
                    </a:p>
                    <a:p>
                      <a:pPr algn="l">
                        <a:lnSpc>
                          <a:spcPct val="105000"/>
                        </a:lnSpc>
                        <a:spcAft>
                          <a:spcPts val="0"/>
                        </a:spcAft>
                      </a:pPr>
                      <a:r>
                        <a:rPr lang="it-IT" sz="1000" dirty="0">
                          <a:solidFill>
                            <a:srgbClr val="0070C0"/>
                          </a:solidFill>
                          <a:effectLst/>
                        </a:rPr>
                        <a:t>2 – accettabile</a:t>
                      </a:r>
                      <a:endParaRPr lang="it-IT" sz="1050" dirty="0">
                        <a:solidFill>
                          <a:srgbClr val="0070C0"/>
                        </a:solidFill>
                        <a:effectLst/>
                      </a:endParaRPr>
                    </a:p>
                    <a:p>
                      <a:pPr algn="l">
                        <a:lnSpc>
                          <a:spcPct val="105000"/>
                        </a:lnSpc>
                        <a:spcAft>
                          <a:spcPts val="0"/>
                        </a:spcAft>
                      </a:pPr>
                      <a:r>
                        <a:rPr lang="it-IT" sz="1000" dirty="0">
                          <a:solidFill>
                            <a:srgbClr val="0070C0"/>
                          </a:solidFill>
                          <a:effectLst/>
                        </a:rPr>
                        <a:t>3 – nel complesso ben strutturata</a:t>
                      </a:r>
                      <a:endParaRPr lang="it-IT" sz="1050" dirty="0">
                        <a:solidFill>
                          <a:srgbClr val="0070C0"/>
                        </a:solidFill>
                        <a:effectLst/>
                      </a:endParaRPr>
                    </a:p>
                    <a:p>
                      <a:pPr algn="l">
                        <a:lnSpc>
                          <a:spcPct val="105000"/>
                        </a:lnSpc>
                        <a:spcAft>
                          <a:spcPts val="0"/>
                        </a:spcAft>
                      </a:pPr>
                      <a:r>
                        <a:rPr lang="it-IT" sz="1000" dirty="0">
                          <a:solidFill>
                            <a:srgbClr val="0070C0"/>
                          </a:solidFill>
                          <a:effectLst/>
                        </a:rPr>
                        <a:t>4 - efficace</a:t>
                      </a:r>
                      <a:endParaRPr lang="it-IT" sz="1050" dirty="0">
                        <a:solidFill>
                          <a:srgbClr val="0070C0"/>
                        </a:solidFill>
                        <a:effectLst/>
                        <a:latin typeface="Calibri"/>
                        <a:ea typeface="Calibri"/>
                        <a:cs typeface="Times New Roman"/>
                      </a:endParaRPr>
                    </a:p>
                  </a:txBody>
                  <a:tcPr marL="38961" marR="38961" marT="0" marB="0">
                    <a:solidFill>
                      <a:schemeClr val="bg2"/>
                    </a:solidFill>
                  </a:tcPr>
                </a:tc>
                <a:tc hMerge="1">
                  <a:txBody>
                    <a:bodyPr/>
                    <a:lstStyle/>
                    <a:p>
                      <a:endParaRPr lang="it-IT"/>
                    </a:p>
                  </a:txBody>
                  <a:tcPr/>
                </a:tc>
              </a:tr>
              <a:tr h="2448845">
                <a:tc>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PUNTEGGI OTTENUTI</a:t>
                      </a:r>
                      <a:endParaRPr lang="it-IT" sz="1000" dirty="0">
                        <a:solidFill>
                          <a:srgbClr val="0070C0"/>
                        </a:solidFill>
                        <a:effectLst/>
                        <a:latin typeface="Calibri"/>
                        <a:ea typeface="Calibri"/>
                        <a:cs typeface="Times New Roman"/>
                      </a:endParaRPr>
                    </a:p>
                  </a:txBody>
                  <a:tcPr marL="38961" marR="38961" marT="0" marB="0">
                    <a:solidFill>
                      <a:schemeClr val="bg2"/>
                    </a:solidFill>
                  </a:tcPr>
                </a:tc>
                <a:tc gridSpan="2">
                  <a:txBody>
                    <a:bodyPr/>
                    <a:lstStyle/>
                    <a:p>
                      <a:pPr algn="l">
                        <a:lnSpc>
                          <a:spcPct val="105000"/>
                        </a:lnSpc>
                        <a:spcAft>
                          <a:spcPts val="0"/>
                        </a:spcAft>
                      </a:pPr>
                      <a:r>
                        <a:rPr lang="it-IT" sz="900" dirty="0">
                          <a:solidFill>
                            <a:srgbClr val="0070C0"/>
                          </a:solidFill>
                          <a:effectLst/>
                        </a:rPr>
                        <a:t>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gravemente insufficiente (da 0 a 5)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insufficiente (da 6 a 8)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quasi sufficiente (9)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sufficiente (da 10 a 11)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discreto (12 )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buono   (13)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ottimo   (14)  n. </a:t>
                      </a:r>
                      <a:endParaRPr lang="it-IT" sz="1050" dirty="0">
                        <a:solidFill>
                          <a:srgbClr val="0070C0"/>
                        </a:solidFill>
                        <a:effectLst/>
                      </a:endParaRPr>
                    </a:p>
                    <a:p>
                      <a:pPr marL="342900" lvl="0" indent="-342900" algn="l">
                        <a:lnSpc>
                          <a:spcPct val="150000"/>
                        </a:lnSpc>
                        <a:spcAft>
                          <a:spcPts val="0"/>
                        </a:spcAft>
                        <a:buFont typeface="Wingdings"/>
                        <a:buChar char=""/>
                      </a:pPr>
                      <a:r>
                        <a:rPr lang="it-IT" sz="1000" dirty="0">
                          <a:solidFill>
                            <a:srgbClr val="0070C0"/>
                          </a:solidFill>
                          <a:effectLst/>
                        </a:rPr>
                        <a:t>eccellente (15)  n. </a:t>
                      </a:r>
                      <a:endParaRPr lang="it-IT" sz="1050" dirty="0">
                        <a:solidFill>
                          <a:srgbClr val="0070C0"/>
                        </a:solidFill>
                        <a:effectLst/>
                      </a:endParaRPr>
                    </a:p>
                    <a:p>
                      <a:pPr marL="228600" algn="l">
                        <a:lnSpc>
                          <a:spcPct val="150000"/>
                        </a:lnSpc>
                        <a:spcAft>
                          <a:spcPts val="0"/>
                        </a:spcAft>
                      </a:pPr>
                      <a:r>
                        <a:rPr lang="it-IT" sz="1000" dirty="0">
                          <a:solidFill>
                            <a:srgbClr val="0070C0"/>
                          </a:solidFill>
                          <a:effectLst/>
                        </a:rPr>
                        <a:t>___________________________________________________</a:t>
                      </a:r>
                      <a:endParaRPr lang="it-IT" sz="1050" dirty="0">
                        <a:solidFill>
                          <a:srgbClr val="0070C0"/>
                        </a:solidFill>
                        <a:effectLst/>
                      </a:endParaRPr>
                    </a:p>
                    <a:p>
                      <a:pPr algn="l">
                        <a:lnSpc>
                          <a:spcPct val="105000"/>
                        </a:lnSpc>
                        <a:spcAft>
                          <a:spcPts val="0"/>
                        </a:spcAft>
                      </a:pPr>
                      <a:r>
                        <a:rPr lang="it-IT" sz="1000" dirty="0">
                          <a:solidFill>
                            <a:srgbClr val="0070C0"/>
                          </a:solidFill>
                          <a:effectLst/>
                        </a:rPr>
                        <a:t>I risultati sono stati:</a:t>
                      </a:r>
                      <a:endParaRPr lang="it-IT" sz="1050" dirty="0">
                        <a:solidFill>
                          <a:srgbClr val="0070C0"/>
                        </a:solidFill>
                        <a:effectLst/>
                      </a:endParaRPr>
                    </a:p>
                    <a:p>
                      <a:pPr algn="l">
                        <a:lnSpc>
                          <a:spcPct val="105000"/>
                        </a:lnSpc>
                        <a:spcAft>
                          <a:spcPts val="0"/>
                        </a:spcAft>
                      </a:pPr>
                      <a:r>
                        <a:rPr lang="it-IT" sz="1000" dirty="0">
                          <a:solidFill>
                            <a:srgbClr val="0070C0"/>
                          </a:solidFill>
                          <a:effectLst/>
                        </a:rPr>
                        <a:t>1 - In linea con la conoscenza che ho della classe  </a:t>
                      </a:r>
                      <a:endParaRPr lang="it-IT" sz="1050" dirty="0">
                        <a:solidFill>
                          <a:srgbClr val="0070C0"/>
                        </a:solidFill>
                        <a:effectLst/>
                      </a:endParaRPr>
                    </a:p>
                    <a:p>
                      <a:pPr algn="l">
                        <a:lnSpc>
                          <a:spcPct val="105000"/>
                        </a:lnSpc>
                        <a:spcAft>
                          <a:spcPts val="0"/>
                        </a:spcAft>
                      </a:pPr>
                      <a:r>
                        <a:rPr lang="it-IT" sz="1000" dirty="0">
                          <a:solidFill>
                            <a:srgbClr val="0070C0"/>
                          </a:solidFill>
                          <a:effectLst/>
                        </a:rPr>
                        <a:t>2 – Non in linea con la conoscenza che ho della classe </a:t>
                      </a:r>
                      <a:endParaRPr lang="it-IT" sz="1050" dirty="0">
                        <a:solidFill>
                          <a:srgbClr val="0070C0"/>
                        </a:solidFill>
                        <a:effectLst/>
                      </a:endParaRPr>
                    </a:p>
                  </a:txBody>
                  <a:tcPr marL="38961" marR="38961" marT="0" marB="0">
                    <a:solidFill>
                      <a:schemeClr val="bg2"/>
                    </a:solidFill>
                  </a:tcPr>
                </a:tc>
                <a:tc hMerge="1">
                  <a:txBody>
                    <a:bodyPr/>
                    <a:lstStyle/>
                    <a:p>
                      <a:endParaRPr lang="it-IT"/>
                    </a:p>
                  </a:txBody>
                  <a:tcPr/>
                </a:tc>
              </a:tr>
              <a:tr h="290560">
                <a:tc>
                  <a:txBody>
                    <a:bodyPr/>
                    <a:lstStyle/>
                    <a:p>
                      <a:pPr algn="l">
                        <a:lnSpc>
                          <a:spcPct val="105000"/>
                        </a:lnSpc>
                        <a:spcAft>
                          <a:spcPts val="0"/>
                        </a:spcAft>
                      </a:pPr>
                      <a:r>
                        <a:rPr lang="it-IT" sz="800" dirty="0">
                          <a:solidFill>
                            <a:srgbClr val="0070C0"/>
                          </a:solidFill>
                          <a:effectLst/>
                        </a:rPr>
                        <a:t> </a:t>
                      </a:r>
                      <a:endParaRPr lang="it-IT" sz="900" dirty="0">
                        <a:solidFill>
                          <a:srgbClr val="0070C0"/>
                        </a:solidFill>
                        <a:effectLst/>
                      </a:endParaRPr>
                    </a:p>
                    <a:p>
                      <a:pPr algn="l">
                        <a:lnSpc>
                          <a:spcPct val="105000"/>
                        </a:lnSpc>
                        <a:spcAft>
                          <a:spcPts val="0"/>
                        </a:spcAft>
                      </a:pPr>
                      <a:r>
                        <a:rPr lang="it-IT" sz="800" dirty="0">
                          <a:solidFill>
                            <a:srgbClr val="0070C0"/>
                          </a:solidFill>
                          <a:effectLst/>
                        </a:rPr>
                        <a:t>EVENTUALI OSSERVAZIONI DEL DOCENTE</a:t>
                      </a:r>
                      <a:endParaRPr lang="it-IT" sz="900" dirty="0">
                        <a:solidFill>
                          <a:srgbClr val="0070C0"/>
                        </a:solidFill>
                        <a:effectLst/>
                        <a:latin typeface="Calibri"/>
                        <a:ea typeface="Calibri"/>
                        <a:cs typeface="Times New Roman"/>
                      </a:endParaRPr>
                    </a:p>
                  </a:txBody>
                  <a:tcPr marL="38961" marR="38961" marT="0" marB="0">
                    <a:solidFill>
                      <a:schemeClr val="bg2"/>
                    </a:solidFill>
                  </a:tcPr>
                </a:tc>
                <a:tc gridSpan="2">
                  <a:txBody>
                    <a:bodyPr/>
                    <a:lstStyle/>
                    <a:p>
                      <a:pPr algn="l">
                        <a:lnSpc>
                          <a:spcPct val="105000"/>
                        </a:lnSpc>
                        <a:spcAft>
                          <a:spcPts val="0"/>
                        </a:spcAft>
                      </a:pPr>
                      <a:r>
                        <a:rPr lang="it-IT" sz="900" dirty="0">
                          <a:solidFill>
                            <a:srgbClr val="0070C0"/>
                          </a:solidFill>
                          <a:effectLst/>
                        </a:rPr>
                        <a:t> </a:t>
                      </a:r>
                      <a:endParaRPr lang="it-IT" sz="1000" dirty="0">
                        <a:solidFill>
                          <a:srgbClr val="0070C0"/>
                        </a:solidFill>
                        <a:effectLst/>
                      </a:endParaRPr>
                    </a:p>
                    <a:p>
                      <a:pPr algn="l">
                        <a:lnSpc>
                          <a:spcPct val="105000"/>
                        </a:lnSpc>
                        <a:spcAft>
                          <a:spcPts val="0"/>
                        </a:spcAft>
                      </a:pPr>
                      <a:r>
                        <a:rPr lang="it-IT" sz="900" dirty="0">
                          <a:solidFill>
                            <a:srgbClr val="0070C0"/>
                          </a:solidFill>
                          <a:effectLst/>
                        </a:rPr>
                        <a:t> </a:t>
                      </a:r>
                      <a:endParaRPr lang="it-IT" sz="1000" dirty="0">
                        <a:solidFill>
                          <a:srgbClr val="0070C0"/>
                        </a:solidFill>
                        <a:effectLst/>
                        <a:latin typeface="Calibri"/>
                        <a:ea typeface="Calibri"/>
                        <a:cs typeface="Times New Roman"/>
                      </a:endParaRPr>
                    </a:p>
                  </a:txBody>
                  <a:tcPr marL="38961" marR="38961" marT="0" marB="0">
                    <a:solidFill>
                      <a:schemeClr val="bg2"/>
                    </a:solidFill>
                  </a:tcPr>
                </a:tc>
                <a:tc hMerge="1">
                  <a:txBody>
                    <a:bodyPr/>
                    <a:lstStyle/>
                    <a:p>
                      <a:endParaRPr lang="it-IT"/>
                    </a:p>
                  </a:txBody>
                  <a:tcPr/>
                </a:tc>
              </a:tr>
            </a:tbl>
          </a:graphicData>
        </a:graphic>
      </p:graphicFrame>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7704" cy="19168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rot="16200000">
            <a:off x="-701803" y="4157035"/>
            <a:ext cx="4425186"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3200" b="1" cap="none" spc="50" dirty="0" smtClean="0">
                <a:ln w="11430"/>
                <a:solidFill>
                  <a:srgbClr val="00B050"/>
                </a:solidFill>
                <a:effectLst>
                  <a:outerShdw blurRad="76200" dist="50800" dir="5400000" algn="tl" rotWithShape="0">
                    <a:srgbClr val="000000">
                      <a:alpha val="65000"/>
                    </a:srgbClr>
                  </a:outerShdw>
                </a:effectLst>
              </a:rPr>
              <a:t>Scheda di rilevazione</a:t>
            </a:r>
            <a:endParaRPr lang="it-IT" sz="3200" b="1" cap="none" spc="50" dirty="0">
              <a:ln w="11430"/>
              <a:solidFill>
                <a:srgbClr val="00B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66305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hlinkClick r:id="rId2" action="ppaction://hlinkfile"/>
          </p:cNvPr>
          <p:cNvSpPr txBox="1"/>
          <p:nvPr/>
        </p:nvSpPr>
        <p:spPr>
          <a:xfrm>
            <a:off x="2128267" y="0"/>
            <a:ext cx="7020272" cy="2062103"/>
          </a:xfrm>
          <a:prstGeom prst="rect">
            <a:avLst/>
          </a:prstGeom>
          <a:noFill/>
        </p:spPr>
        <p:txBody>
          <a:bodyPr wrap="square" rtlCol="0">
            <a:spAutoFit/>
          </a:bodyPr>
          <a:lstStyle/>
          <a:p>
            <a:pPr algn="r"/>
            <a:r>
              <a:rPr lang="it-IT" sz="2000" b="1" dirty="0" smtClean="0">
                <a:solidFill>
                  <a:srgbClr val="00B050"/>
                </a:solidFill>
                <a:effectLst>
                  <a:outerShdw blurRad="38100" dist="38100" dir="2700000" algn="tl">
                    <a:srgbClr val="000000">
                      <a:alpha val="43137"/>
                    </a:srgbClr>
                  </a:outerShdw>
                </a:effectLst>
                <a:hlinkClick r:id="rId2" action="ppaction://hlinkfile"/>
              </a:rPr>
              <a:t>Tema di: DIRITTO ED ECONOMIA POLITICA </a:t>
            </a:r>
            <a:endParaRPr lang="it-IT" sz="2000" b="1" dirty="0" smtClean="0">
              <a:solidFill>
                <a:srgbClr val="00B050"/>
              </a:solidFill>
              <a:effectLst>
                <a:outerShdw blurRad="38100" dist="38100" dir="2700000" algn="tl">
                  <a:srgbClr val="000000">
                    <a:alpha val="43137"/>
                  </a:srgbClr>
                </a:outerShdw>
              </a:effectLst>
            </a:endParaRPr>
          </a:p>
          <a:p>
            <a:pPr algn="r"/>
            <a:endParaRPr lang="it-IT" sz="2400" b="1" dirty="0" smtClean="0">
              <a:solidFill>
                <a:srgbClr val="0070C0"/>
              </a:solidFill>
              <a:effectLst>
                <a:outerShdw blurRad="38100" dist="38100" dir="2700000" algn="tl">
                  <a:srgbClr val="000000">
                    <a:alpha val="43137"/>
                  </a:srgbClr>
                </a:outerShdw>
              </a:effectLst>
            </a:endParaRPr>
          </a:p>
          <a:p>
            <a:pPr algn="r"/>
            <a:r>
              <a:rPr lang="it-IT" sz="2400" b="1" dirty="0" smtClean="0">
                <a:solidFill>
                  <a:srgbClr val="0070C0"/>
                </a:solidFill>
                <a:effectLst>
                  <a:outerShdw blurRad="38100" dist="38100" dir="2700000" algn="tl">
                    <a:srgbClr val="000000">
                      <a:alpha val="43137"/>
                    </a:srgbClr>
                  </a:outerShdw>
                </a:effectLst>
              </a:rPr>
              <a:t>Mercato e welfare state (stato sociale) nell’epoca della globalizzazione</a:t>
            </a:r>
          </a:p>
          <a:p>
            <a:pPr algn="r"/>
            <a:endParaRPr lang="it-IT" dirty="0"/>
          </a:p>
          <a:p>
            <a:pPr algn="r"/>
            <a:r>
              <a:rPr lang="it-IT" b="1" dirty="0" smtClean="0">
                <a:effectLst>
                  <a:outerShdw blurRad="38100" dist="38100" dir="2700000" algn="tl">
                    <a:srgbClr val="000000">
                      <a:alpha val="43137"/>
                    </a:srgbClr>
                  </a:outerShdw>
                </a:effectLst>
              </a:rPr>
              <a:t> </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2" y="0"/>
            <a:ext cx="936104" cy="10574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CasellaDiTesto 3"/>
          <p:cNvSpPr txBox="1"/>
          <p:nvPr/>
        </p:nvSpPr>
        <p:spPr>
          <a:xfrm>
            <a:off x="667757" y="2247720"/>
            <a:ext cx="6768753" cy="3785652"/>
          </a:xfrm>
          <a:prstGeom prst="rect">
            <a:avLst/>
          </a:prstGeom>
          <a:noFill/>
        </p:spPr>
        <p:txBody>
          <a:bodyPr wrap="square" rtlCol="0">
            <a:spAutoFit/>
          </a:bodyPr>
          <a:lstStyle/>
          <a:p>
            <a:r>
              <a:rPr lang="it-IT" sz="2400" i="1" dirty="0"/>
              <a:t>Con riferimento ai documenti allegati il candidato tratti il tema delle </a:t>
            </a:r>
            <a:r>
              <a:rPr lang="it-IT" sz="2400" b="1" i="1" dirty="0">
                <a:solidFill>
                  <a:srgbClr val="0070C0"/>
                </a:solidFill>
                <a:effectLst>
                  <a:outerShdw blurRad="38100" dist="38100" dir="2700000" algn="tl">
                    <a:srgbClr val="000000">
                      <a:alpha val="43137"/>
                    </a:srgbClr>
                  </a:outerShdw>
                </a:effectLst>
              </a:rPr>
              <a:t>relazioni tra mercato e welfare state </a:t>
            </a:r>
            <a:r>
              <a:rPr lang="it-IT" sz="2400" i="1" dirty="0"/>
              <a:t>(stato sociale) nell’epoca della </a:t>
            </a:r>
            <a:r>
              <a:rPr lang="it-IT" sz="2400" b="1" i="1" dirty="0">
                <a:solidFill>
                  <a:srgbClr val="0070C0"/>
                </a:solidFill>
                <a:effectLst>
                  <a:outerShdw blurRad="38100" dist="38100" dir="2700000" algn="tl">
                    <a:srgbClr val="000000">
                      <a:alpha val="43137"/>
                    </a:srgbClr>
                  </a:outerShdw>
                </a:effectLst>
              </a:rPr>
              <a:t>globalizzazione</a:t>
            </a:r>
            <a:r>
              <a:rPr lang="it-IT" sz="2400" b="1" i="1" dirty="0">
                <a:solidFill>
                  <a:srgbClr val="0070C0"/>
                </a:solidFill>
              </a:rPr>
              <a:t>,</a:t>
            </a:r>
            <a:r>
              <a:rPr lang="it-IT" sz="2400" i="1" dirty="0"/>
              <a:t> con attenzione alle trasformazioni in corso; si soffermi in particolare anche sui </a:t>
            </a:r>
            <a:r>
              <a:rPr lang="it-IT" sz="2400" b="1" i="1" dirty="0">
                <a:solidFill>
                  <a:srgbClr val="0070C0"/>
                </a:solidFill>
                <a:effectLst>
                  <a:outerShdw blurRad="38100" dist="38100" dir="2700000" algn="tl">
                    <a:srgbClr val="000000">
                      <a:alpha val="43137"/>
                    </a:srgbClr>
                  </a:outerShdw>
                </a:effectLst>
              </a:rPr>
              <a:t>motivi ispiratori del welfare state </a:t>
            </a:r>
            <a:r>
              <a:rPr lang="it-IT" sz="2400" i="1" dirty="0"/>
              <a:t>– in relazione ai principi costituzionali e dell’Unione Europea – e sulle </a:t>
            </a:r>
            <a:r>
              <a:rPr lang="it-IT" sz="2400" b="1" i="1" dirty="0">
                <a:solidFill>
                  <a:srgbClr val="0070C0"/>
                </a:solidFill>
                <a:effectLst>
                  <a:outerShdw blurRad="38100" dist="38100" dir="2700000" algn="tl">
                    <a:srgbClr val="000000">
                      <a:alpha val="43137"/>
                    </a:srgbClr>
                  </a:outerShdw>
                </a:effectLst>
              </a:rPr>
              <a:t>modalità con cui potrebbe rispondere ai problemi del lavoro e delle disuguaglianze economiche.</a:t>
            </a:r>
          </a:p>
          <a:p>
            <a:endParaRPr lang="it-IT" sz="2400" dirty="0"/>
          </a:p>
        </p:txBody>
      </p:sp>
      <p:sp>
        <p:nvSpPr>
          <p:cNvPr id="5" name="Rettangolo 4"/>
          <p:cNvSpPr/>
          <p:nvPr/>
        </p:nvSpPr>
        <p:spPr>
          <a:xfrm>
            <a:off x="13704" y="1724500"/>
            <a:ext cx="2404697" cy="523220"/>
          </a:xfrm>
          <a:prstGeom prst="rect">
            <a:avLst/>
          </a:prstGeom>
        </p:spPr>
        <p:txBody>
          <a:bodyPr wrap="none">
            <a:spAutoFit/>
          </a:bodyPr>
          <a:lstStyle/>
          <a:p>
            <a:pPr lvl="0" algn="ctr"/>
            <a:r>
              <a:rPr lang="it-IT" b="1" dirty="0">
                <a:solidFill>
                  <a:srgbClr val="00B050"/>
                </a:solidFill>
                <a:effectLst>
                  <a:outerShdw blurRad="38100" dist="38100" dir="2700000" algn="tl">
                    <a:srgbClr val="000000">
                      <a:alpha val="43137"/>
                    </a:srgbClr>
                  </a:outerShdw>
                </a:effectLst>
              </a:rPr>
              <a:t> </a:t>
            </a:r>
            <a:r>
              <a:rPr lang="it-IT" sz="2800" b="1" dirty="0">
                <a:solidFill>
                  <a:srgbClr val="00B050"/>
                </a:solidFill>
                <a:effectLst>
                  <a:outerShdw blurRad="38100" dist="38100" dir="2700000" algn="tl">
                    <a:srgbClr val="000000">
                      <a:alpha val="43137"/>
                    </a:srgbClr>
                  </a:outerShdw>
                </a:effectLst>
              </a:rPr>
              <a:t>PRIMA PARTE</a:t>
            </a:r>
          </a:p>
        </p:txBody>
      </p:sp>
    </p:spTree>
    <p:extLst>
      <p:ext uri="{BB962C8B-B14F-4D97-AF65-F5344CB8AC3E}">
        <p14:creationId xmlns:p14="http://schemas.microsoft.com/office/powerpoint/2010/main" val="3877398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327" y="499155"/>
            <a:ext cx="9144000" cy="5324535"/>
          </a:xfrm>
          <a:prstGeom prst="rect">
            <a:avLst/>
          </a:prstGeom>
          <a:noFill/>
        </p:spPr>
        <p:txBody>
          <a:bodyPr wrap="square" rtlCol="0">
            <a:spAutoFit/>
          </a:bodyPr>
          <a:lstStyle/>
          <a:p>
            <a:r>
              <a:rPr lang="it-IT" sz="2800" b="1" dirty="0" smtClean="0">
                <a:solidFill>
                  <a:srgbClr val="0070C0"/>
                </a:solidFill>
                <a:effectLst>
                  <a:outerShdw blurRad="38100" dist="38100" dir="2700000" algn="tl">
                    <a:srgbClr val="000000">
                      <a:alpha val="43137"/>
                    </a:srgbClr>
                  </a:outerShdw>
                </a:effectLst>
              </a:rPr>
              <a:t>«</a:t>
            </a:r>
            <a:r>
              <a:rPr lang="it-IT" sz="1200" dirty="0" smtClean="0"/>
              <a:t>Ma rimane il fatto che l’economia, le istituzioni dell’economia, non possono far nulla per rimediare allo squilibrio insito in una situazione di assoluto bisogno. E questo non ha niente a che spartire con il fatto che uno sia ricco o povero: se un miliardario è nel deserto e muore di sete, e incontra qualcuno con dell’acqua che gli fa pagare mille euro a bicchiere, la “ferita” all’economia rimane, anche se il miliardario può permettersi di pagare. Il sistema economico non ha fatto nulla per impedire uno strappo, un malessere, un’ingiustizia. E ancora peggio sarebbe se la situazione di assoluto bisogno si verificasse perché uno è irrimediabilmente povero e non ha soldi per pagare. Anche in questo caso, il mercato fallisce; o, per meglio dire, il mercato non può far niente per assicurare che lo scambio abbia luogo, con reciproca soddisfazione. Lo scambio non avrà luogo perché mancano le condizioni di base, perché uno dei contraenti non ha nulla da dare in cambio. In economia si ragiona spesso al margine; cioè, non si guarda a tutto quello che viene prima (è come se l’economista dicesse: chi ha dato ha dato, chi ha avuto ha avuto …) e ci si chiede solo: se faccio un altro passo, qual è il vantaggio e qual è lo svantaggio? Se lavoro un’altra ora, qual è il mio sacrificio e qual è il mio beneficio? E si prendono le decisioni di conseguenza, soppesando i costi e i ricavi “al margine”. Ma è giusto ignorare tutto quello che viene prima del “margine”? Ho voluto dire tutto questo perché, quando si magnifica il mercato e la concorrenza, molti dicono: ah, e come la mettiamo con i poveri? Questa è un’obiezione seria. Ma ricordate che il mercato e la concorrenza non sono la bacchetta magica. Possono fare alcune cose e non possono farne altre. La questione delle “condizioni di partenza”, delle “condizioni di base”, possono essere affrontate dall’economia ma con istituzioni e con idee che vanno al di là del buon funzionamento del mercato. Quest’ultimo è indispensabile: un mercato libero è condizione necessaria, ma non è condizione sufficiente per lo sviluppo dell’economia […]. Insomma il mercato non riesce a risolvere il problema dei beni indivisibili (detti anche “beni pubblici”). Non si può contrattare su quei beni lì, ci vuole… un governo. Storicamente, gli Stati, i governi, la “cosa pubblica” sono nati proprio per fornire i beni indivisibili, prima di tutto la difesa […]. E i beni indivisibili sono anche altri, e le cose si complicano ancora quando questi beni indivisibili appartengono al mondo, piuttosto che a un villaggio o a una nazione. </a:t>
            </a:r>
          </a:p>
          <a:p>
            <a:r>
              <a:rPr lang="it-IT" sz="1200" dirty="0" smtClean="0"/>
              <a:t>Per esempio, l’aria non conosce frontiere; se gli scarichi delle auto o altri brutti gas vanno a finire nell’alta atmosfera e “bucano” lo strato di ozono che ci protegge dai raggi ultravioletti, con chi ce la prendiamo? Ci vuole non solo un governo, ma un accordo fra governi per gestire una situazione in cui deve essere protetto quel bene indivisibile che è lo strato di ozono. Un altro caso di fallimento del mercato si ritrova nella “sanità pubblica internazionale”: prendiamo il caso della malaria, sradicata nei paesi ricchi ma una delle maggiori cause di morte in quelli poveri, specie africani. Non esiste un vaccino, ma non esiste anche perché le case farmaceutiche non hanno dedicato molte risorse e ricerche alle medicine </a:t>
            </a:r>
            <a:r>
              <a:rPr lang="it-IT" sz="1200" dirty="0" err="1" smtClean="0"/>
              <a:t>anti-malaria</a:t>
            </a:r>
            <a:r>
              <a:rPr lang="it-IT" sz="1200" dirty="0" smtClean="0"/>
              <a:t>, preferendo concentrarsi sulle malattie dei paesi ricchi, dove la gente, o i sistemi sanitari pubblici, hanno i soldi per pagare medicine costose. Il mercato non riesce a creare gli incentivi giusti. Ci vuole un intervento dei governi o di organismi internazionali che paghino la ricerca necessaria a produrre quelle medicine</a:t>
            </a:r>
            <a:r>
              <a:rPr lang="it-IT" sz="2400" b="1" dirty="0" smtClean="0">
                <a:solidFill>
                  <a:schemeClr val="accent1">
                    <a:lumMod val="50000"/>
                  </a:schemeClr>
                </a:solidFill>
                <a:effectLst>
                  <a:outerShdw blurRad="38100" dist="38100" dir="2700000" algn="tl">
                    <a:srgbClr val="000000">
                      <a:alpha val="43137"/>
                    </a:srgbClr>
                  </a:outerShdw>
                </a:effectLst>
              </a:rPr>
              <a:t>»</a:t>
            </a:r>
            <a:r>
              <a:rPr lang="it-IT" sz="1200" dirty="0" smtClean="0"/>
              <a:t>. </a:t>
            </a:r>
          </a:p>
        </p:txBody>
      </p:sp>
      <p:sp>
        <p:nvSpPr>
          <p:cNvPr id="3" name="Rettangolo 2"/>
          <p:cNvSpPr/>
          <p:nvPr/>
        </p:nvSpPr>
        <p:spPr>
          <a:xfrm>
            <a:off x="6454232" y="37490"/>
            <a:ext cx="2670885" cy="461665"/>
          </a:xfrm>
          <a:prstGeom prst="rect">
            <a:avLst/>
          </a:prstGeom>
          <a:noFill/>
        </p:spPr>
        <p:txBody>
          <a:bodyPr wrap="square">
            <a:spAutoFit/>
          </a:bodyPr>
          <a:lstStyle/>
          <a:p>
            <a:r>
              <a:rPr lang="it-IT" sz="2400" b="1" dirty="0">
                <a:solidFill>
                  <a:srgbClr val="0070C0"/>
                </a:solidFill>
                <a:latin typeface="Britannic Bold" panose="020B0903060703020204" pitchFamily="34" charset="0"/>
              </a:rPr>
              <a:t>DOCUMENTO 1 </a:t>
            </a:r>
          </a:p>
        </p:txBody>
      </p:sp>
      <p:sp>
        <p:nvSpPr>
          <p:cNvPr id="4" name="Rettangolo 3"/>
          <p:cNvSpPr/>
          <p:nvPr/>
        </p:nvSpPr>
        <p:spPr>
          <a:xfrm>
            <a:off x="5050353" y="6237312"/>
            <a:ext cx="4106536" cy="523220"/>
          </a:xfrm>
          <a:prstGeom prst="rect">
            <a:avLst/>
          </a:prstGeom>
        </p:spPr>
        <p:txBody>
          <a:bodyPr wrap="square">
            <a:spAutoFit/>
          </a:bodyPr>
          <a:lstStyle/>
          <a:p>
            <a:pPr lvl="0" algn="ctr"/>
            <a:r>
              <a:rPr lang="it-IT" sz="1400" b="1" i="1" dirty="0">
                <a:solidFill>
                  <a:srgbClr val="00B050"/>
                </a:solidFill>
                <a:effectLst>
                  <a:outerShdw blurRad="38100" dist="38100" dir="2700000" algn="tl">
                    <a:srgbClr val="000000">
                      <a:alpha val="43137"/>
                    </a:srgbClr>
                  </a:outerShdw>
                </a:effectLst>
              </a:rPr>
              <a:t>F. GALIMBERTI, L’economia spiegata a un figlio, Laterza, Bari 2013, pp. 66-69 </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53" y="-1"/>
            <a:ext cx="552134" cy="6237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535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504" y="544423"/>
            <a:ext cx="8856984" cy="5078313"/>
          </a:xfrm>
          <a:prstGeom prst="rect">
            <a:avLst/>
          </a:prstGeom>
          <a:noFill/>
        </p:spPr>
        <p:txBody>
          <a:bodyPr wrap="square" rtlCol="0">
            <a:spAutoFit/>
          </a:bodyPr>
          <a:lstStyle/>
          <a:p>
            <a:r>
              <a:rPr lang="it-IT" sz="2400" b="1" dirty="0" smtClean="0">
                <a:solidFill>
                  <a:srgbClr val="0070C0"/>
                </a:solidFill>
                <a:effectLst>
                  <a:outerShdw blurRad="38100" dist="38100" dir="2700000" algn="tl">
                    <a:srgbClr val="000000">
                      <a:alpha val="43137"/>
                    </a:srgbClr>
                  </a:outerShdw>
                </a:effectLst>
              </a:rPr>
              <a:t>«</a:t>
            </a:r>
            <a:r>
              <a:rPr lang="it-IT" sz="1200" dirty="0" smtClean="0"/>
              <a:t>Che il welfare italiano abbia un urgente bisogno di essere riformato è indubbio, stante che si tratta di uno dei sistemi più frammentati, più pieni di buchi, più esposti a manipolazioni e imbrogli tra quelli europei […]. Ad esempio, non sono mai state sviluppate politiche universali di sostegno al costo dei figli, a prescindere dalla posizione dei genitori nel mercato del lavoro; e non è mai stata introdotta una misura di garanzia di reddito per chi si trova in povertà e spesso non è mai riuscito neppure a entrare nel mercato del lavoro, almeno in quello formale […]. Che cosa c’è di più efficace del lavoro (remunerato) per far uscire dalla povertà? Eppure le cose non sono così semplici. In primo luogo, occorre pensare anche a chi non trova lavoro – e per questo non matura il diritto alla indennità di disoccupazione – perché la domanda è scarsa, perché non ha le qualifiche adeguate, perché ha un carico di lavoro famigliare pesante. È certo opportuno incentivare le persone ad attivarsi, a effettuare la formazione necessaria per collocarsi nel mercato del lavoro, posto che vi sia domanda. Ma, mentre cercano e si danno da fare e aspettano che la domanda di lavoro aumenti, bisognerà o no pensare a come aiutare loro e le loro famiglie a sopravvivere, specie se chi è senza lavoro è anche chi, in famiglia, sarebbe teoricamente responsabile del mantenimento? In secondo luogo, avere un lavoro non sempre è sufficiente a tenersi fuori dalla povertà. Come ha documentato anche l’ultimo rapporto della Commissione europea su sviluppo e occupazione in Europa, l’Italia è tra i paesi dove più sono aumentati i lavoratori poveri, coloro cioè che sono poveri nonostante lavorino. Ciò non è dovuto solo ai bassi salari o al part time involontario. È dovuto soprattutto alla combinazione tra bassa intensità di lavoro entro la famiglia, ovvero alla forte incidenza di famiglie monoreddito, specie nei ceti economicamente più modesti e nelle famiglie più numerose, e frammentarietà e inadeguatezza dei trasferimenti sociali rivolti a chi è in età da lavoro (indennità di disoccupazione, assegni per i figli, detrazioni fiscali che non tengono conto dell’incapienza). </a:t>
            </a:r>
          </a:p>
          <a:p>
            <a:r>
              <a:rPr lang="it-IT" sz="1200" dirty="0" smtClean="0"/>
              <a:t>Questa combinazione conferma che le politiche del lavoro e degli ammortizzatori sociali destinati a chi perde il lavoro sono essenziali; ma indica che devono tener conto anche del fatto che le opportunità lavorative, per altro scarse, non si distribuiscono omogeneamente nella popolazione e tra territori. Lo ha documentato anche un recente volume comparativo sugli anni pre-crisi, quando in Europa è aumentato il tasso di occupazione ma non è diminuito quello di povertà, in primis perché non è diminuita la quota di famiglie a bassa intensità lavorativa. Per aumentare l’intensità di lavoro remunerato delle famiglie occorrono sia politiche di investimento sociale dirette ai più svantaggiati, giovani e meno giovani, sia politiche di conciliazione famiglia-lavoro: proprio quelle oggetto di drammatici tagli in periodi di austerity. Ma aumentare il numero di lavoratori per famiglia, posto che ci si riesca in un contesto di domanda debole, non basta. Occorrono anche trasferimenti, in primo luogo diretti a sostenere il costo dei figli minorenni</a:t>
            </a:r>
            <a:r>
              <a:rPr lang="it-IT" sz="2400" b="1" dirty="0" smtClean="0">
                <a:solidFill>
                  <a:srgbClr val="0070C0"/>
                </a:solidFill>
                <a:effectLst>
                  <a:outerShdw blurRad="38100" dist="38100" dir="2700000" algn="tl">
                    <a:srgbClr val="000000">
                      <a:alpha val="43137"/>
                    </a:srgbClr>
                  </a:outerShdw>
                </a:effectLst>
              </a:rPr>
              <a:t>»</a:t>
            </a:r>
            <a:r>
              <a:rPr lang="it-IT" sz="1200" dirty="0" smtClean="0"/>
              <a:t>. </a:t>
            </a:r>
          </a:p>
          <a:p>
            <a:endParaRPr lang="it-IT" sz="1200" dirty="0"/>
          </a:p>
        </p:txBody>
      </p:sp>
      <p:sp>
        <p:nvSpPr>
          <p:cNvPr id="3" name="Rettangolo 2"/>
          <p:cNvSpPr/>
          <p:nvPr/>
        </p:nvSpPr>
        <p:spPr>
          <a:xfrm>
            <a:off x="7210077" y="0"/>
            <a:ext cx="1919115" cy="400110"/>
          </a:xfrm>
          <a:prstGeom prst="rect">
            <a:avLst/>
          </a:prstGeom>
          <a:noFill/>
        </p:spPr>
        <p:txBody>
          <a:bodyPr wrap="none">
            <a:spAutoFit/>
          </a:bodyPr>
          <a:lstStyle/>
          <a:p>
            <a:r>
              <a:rPr lang="it-IT" sz="2000" b="1" dirty="0" smtClean="0">
                <a:solidFill>
                  <a:srgbClr val="0070C0"/>
                </a:solidFill>
                <a:effectLst>
                  <a:outerShdw blurRad="38100" dist="38100" dir="2700000" algn="tl">
                    <a:srgbClr val="000000">
                      <a:alpha val="43137"/>
                    </a:srgbClr>
                  </a:outerShdw>
                </a:effectLst>
                <a:latin typeface="Britannic Bold" panose="020B0903060703020204" pitchFamily="34" charset="0"/>
              </a:rPr>
              <a:t>DOCUMENTO 2 </a:t>
            </a:r>
            <a:endParaRPr lang="it-IT" sz="2000" b="1" dirty="0">
              <a:solidFill>
                <a:srgbClr val="0070C0"/>
              </a:solidFill>
              <a:effectLst>
                <a:outerShdw blurRad="38100" dist="38100" dir="2700000" algn="tl">
                  <a:srgbClr val="000000">
                    <a:alpha val="43137"/>
                  </a:srgbClr>
                </a:outerShdw>
              </a:effectLst>
              <a:latin typeface="Britannic Bold" panose="020B0903060703020204" pitchFamily="34" charset="0"/>
            </a:endParaRPr>
          </a:p>
        </p:txBody>
      </p:sp>
      <p:sp>
        <p:nvSpPr>
          <p:cNvPr id="4" name="Rettangolo 3"/>
          <p:cNvSpPr/>
          <p:nvPr/>
        </p:nvSpPr>
        <p:spPr>
          <a:xfrm>
            <a:off x="5220072" y="5733256"/>
            <a:ext cx="3887895" cy="830997"/>
          </a:xfrm>
          <a:prstGeom prst="rect">
            <a:avLst/>
          </a:prstGeom>
        </p:spPr>
        <p:txBody>
          <a:bodyPr wrap="square">
            <a:spAutoFit/>
          </a:bodyPr>
          <a:lstStyle/>
          <a:p>
            <a:pPr lvl="0" algn="r"/>
            <a:r>
              <a:rPr lang="it-IT" sz="1600" b="1" i="1" dirty="0">
                <a:solidFill>
                  <a:srgbClr val="0070C0"/>
                </a:solidFill>
                <a:effectLst>
                  <a:outerShdw blurRad="38100" dist="38100" dir="2700000" algn="tl">
                    <a:srgbClr val="000000">
                      <a:alpha val="43137"/>
                    </a:srgbClr>
                  </a:outerShdw>
                </a:effectLst>
              </a:rPr>
              <a:t>C. SARACENO, Da dove partire per la riforma del welfare, in lavoce.info del 3 ottobre </a:t>
            </a:r>
            <a:r>
              <a:rPr lang="it-IT" sz="1600" b="1" i="1" dirty="0" smtClean="0">
                <a:solidFill>
                  <a:srgbClr val="0070C0"/>
                </a:solidFill>
                <a:effectLst>
                  <a:outerShdw blurRad="38100" dist="38100" dir="2700000" algn="tl">
                    <a:srgbClr val="000000">
                      <a:alpha val="43137"/>
                    </a:srgbClr>
                  </a:outerShdw>
                </a:effectLst>
              </a:rPr>
              <a:t>2014</a:t>
            </a:r>
            <a:endParaRPr lang="it-IT" sz="1600" b="1" i="1" dirty="0">
              <a:solidFill>
                <a:srgbClr val="0070C0"/>
              </a:solidFill>
              <a:effectLst>
                <a:outerShdw blurRad="38100" dist="38100" dir="2700000" algn="tl">
                  <a:srgbClr val="000000">
                    <a:alpha val="43137"/>
                  </a:srgbClr>
                </a:outerShdw>
              </a:effectLst>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 y="0"/>
            <a:ext cx="613207" cy="6926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3146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991" y="2276872"/>
            <a:ext cx="9144000" cy="4401205"/>
          </a:xfrm>
          <a:prstGeom prst="rect">
            <a:avLst/>
          </a:prstGeom>
          <a:noFill/>
        </p:spPr>
        <p:txBody>
          <a:bodyPr wrap="square" rtlCol="0">
            <a:spAutoFit/>
          </a:bodyPr>
          <a:lstStyle/>
          <a:p>
            <a:pPr marL="457200" indent="-457200" algn="just">
              <a:buFont typeface="+mj-lt"/>
              <a:buAutoNum type="arabicPeriod"/>
            </a:pPr>
            <a:endParaRPr lang="it-IT" sz="2000" b="1" dirty="0">
              <a:solidFill>
                <a:srgbClr val="0070C0"/>
              </a:solidFill>
            </a:endParaRPr>
          </a:p>
          <a:p>
            <a:pPr marL="457200" indent="-457200" algn="just">
              <a:buFont typeface="+mj-lt"/>
              <a:buAutoNum type="arabicPeriod"/>
            </a:pPr>
            <a:r>
              <a:rPr lang="it-IT" sz="2000" b="1" dirty="0" smtClean="0">
                <a:solidFill>
                  <a:srgbClr val="00B050"/>
                </a:solidFill>
                <a:effectLst>
                  <a:outerShdw blurRad="38100" dist="38100" dir="2700000" algn="tl">
                    <a:srgbClr val="000000">
                      <a:alpha val="43137"/>
                    </a:srgbClr>
                  </a:outerShdw>
                </a:effectLst>
              </a:rPr>
              <a:t>Quali sono i diversi sistemi pensionistici e di assistenza sanitaria?</a:t>
            </a:r>
          </a:p>
          <a:p>
            <a:pPr marL="457200" indent="-457200" algn="just">
              <a:buFont typeface="+mj-lt"/>
              <a:buAutoNum type="arabicPeriod"/>
            </a:pPr>
            <a:endParaRPr lang="it-IT" sz="2000" b="1" dirty="0">
              <a:solidFill>
                <a:srgbClr val="0070C0"/>
              </a:solidFill>
            </a:endParaRPr>
          </a:p>
          <a:p>
            <a:pPr marL="457200" indent="-457200" algn="just">
              <a:buFont typeface="+mj-lt"/>
              <a:buAutoNum type="arabicPeriod"/>
            </a:pPr>
            <a:r>
              <a:rPr lang="it-IT" sz="2000" b="1" dirty="0" smtClean="0">
                <a:solidFill>
                  <a:srgbClr val="0070C0"/>
                </a:solidFill>
              </a:rPr>
              <a:t>Quali conseguenze sul welfare state (stato sociale) ha avuto, a partire dagli anni ’70, il rallentamento dei tassi di crescita del prodotto interno lordo?</a:t>
            </a:r>
          </a:p>
          <a:p>
            <a:pPr marL="457200" indent="-457200" algn="just">
              <a:buFont typeface="+mj-lt"/>
              <a:buAutoNum type="arabicPeriod"/>
            </a:pPr>
            <a:endParaRPr lang="it-IT" sz="2000" b="1" dirty="0" smtClean="0">
              <a:solidFill>
                <a:srgbClr val="0070C0"/>
              </a:solidFill>
            </a:endParaRPr>
          </a:p>
          <a:p>
            <a:pPr marL="457200" indent="-457200" algn="just">
              <a:buFont typeface="+mj-lt"/>
              <a:buAutoNum type="arabicPeriod"/>
            </a:pPr>
            <a:r>
              <a:rPr lang="it-IT" sz="2000" b="1" dirty="0" smtClean="0">
                <a:solidFill>
                  <a:srgbClr val="00B050"/>
                </a:solidFill>
                <a:effectLst>
                  <a:outerShdw blurRad="38100" dist="38100" dir="2700000" algn="tl">
                    <a:srgbClr val="000000">
                      <a:alpha val="43137"/>
                    </a:srgbClr>
                  </a:outerShdw>
                </a:effectLst>
              </a:rPr>
              <a:t>Qual è il rapporto tra Pubblica Amministrazione e organizzazioni private nel Welfare mix? </a:t>
            </a:r>
          </a:p>
          <a:p>
            <a:pPr marL="457200" indent="-457200" algn="just">
              <a:buFont typeface="+mj-lt"/>
              <a:buAutoNum type="arabicPeriod"/>
            </a:pPr>
            <a:endParaRPr lang="it-IT" sz="2000" b="1" dirty="0" smtClean="0">
              <a:solidFill>
                <a:srgbClr val="0070C0"/>
              </a:solidFill>
            </a:endParaRPr>
          </a:p>
          <a:p>
            <a:pPr marL="457200" indent="-457200" algn="just">
              <a:buFont typeface="+mj-lt"/>
              <a:buAutoNum type="arabicPeriod"/>
            </a:pPr>
            <a:r>
              <a:rPr lang="it-IT" sz="2000" b="1" dirty="0" smtClean="0">
                <a:solidFill>
                  <a:srgbClr val="0070C0"/>
                </a:solidFill>
              </a:rPr>
              <a:t>I processi di globalizzazione hanno portato ad una riduzione della disuguaglianza a livello globale, ma anche ad importanti aumenti della disuguaglianza tra paesi e all'interno di ciascuno di essi. Quali sono i principali meccanismi che possono spiegare queste dinamiche.</a:t>
            </a:r>
            <a:endParaRPr lang="it-IT" sz="2000" b="1" dirty="0">
              <a:solidFill>
                <a:srgbClr val="0070C0"/>
              </a:solidFill>
            </a:endParaRPr>
          </a:p>
        </p:txBody>
      </p:sp>
      <p:sp>
        <p:nvSpPr>
          <p:cNvPr id="3" name="Rettangolo 2"/>
          <p:cNvSpPr/>
          <p:nvPr/>
        </p:nvSpPr>
        <p:spPr>
          <a:xfrm>
            <a:off x="4991" y="955477"/>
            <a:ext cx="2978572" cy="523220"/>
          </a:xfrm>
          <a:prstGeom prst="rect">
            <a:avLst/>
          </a:prstGeom>
        </p:spPr>
        <p:txBody>
          <a:bodyPr wrap="none">
            <a:spAutoFit/>
          </a:bodyPr>
          <a:lstStyle/>
          <a:p>
            <a:r>
              <a:rPr lang="it-IT" sz="2800" b="1" dirty="0">
                <a:solidFill>
                  <a:srgbClr val="00B050"/>
                </a:solidFill>
                <a:effectLst>
                  <a:outerShdw blurRad="38100" dist="38100" dir="2700000" algn="tl">
                    <a:srgbClr val="000000">
                      <a:alpha val="43137"/>
                    </a:srgbClr>
                  </a:outerShdw>
                </a:effectLst>
              </a:rPr>
              <a:t>SECONDA PARTE </a:t>
            </a:r>
          </a:p>
        </p:txBody>
      </p:sp>
      <p:sp>
        <p:nvSpPr>
          <p:cNvPr id="5" name="Rettangolo 4"/>
          <p:cNvSpPr/>
          <p:nvPr/>
        </p:nvSpPr>
        <p:spPr>
          <a:xfrm>
            <a:off x="3491880" y="0"/>
            <a:ext cx="5652121" cy="646331"/>
          </a:xfrm>
          <a:prstGeom prst="rect">
            <a:avLst/>
          </a:prstGeom>
          <a:noFill/>
        </p:spPr>
        <p:txBody>
          <a:bodyPr wrap="square">
            <a:spAutoFit/>
          </a:bodyPr>
          <a:lstStyle/>
          <a:p>
            <a:pPr algn="r"/>
            <a:r>
              <a:rPr lang="it-IT" b="1" dirty="0" smtClean="0">
                <a:solidFill>
                  <a:srgbClr val="0070C0"/>
                </a:solidFill>
                <a:effectLst>
                  <a:outerShdw blurRad="38100" dist="38100" dir="2700000" algn="tl">
                    <a:srgbClr val="000000">
                      <a:alpha val="43137"/>
                    </a:srgbClr>
                  </a:outerShdw>
                </a:effectLst>
                <a:latin typeface="Britannic Bold" panose="020B0903060703020204" pitchFamily="34" charset="0"/>
              </a:rPr>
              <a:t>QUESITI     DI </a:t>
            </a:r>
          </a:p>
          <a:p>
            <a:pPr algn="r"/>
            <a:r>
              <a:rPr lang="it-IT" b="1" dirty="0" smtClean="0">
                <a:solidFill>
                  <a:srgbClr val="0070C0"/>
                </a:solidFill>
                <a:effectLst>
                  <a:outerShdw blurRad="38100" dist="38100" dir="2700000" algn="tl">
                    <a:srgbClr val="000000">
                      <a:alpha val="43137"/>
                    </a:srgbClr>
                  </a:outerShdw>
                </a:effectLst>
                <a:latin typeface="Britannic Bold" panose="020B0903060703020204" pitchFamily="34" charset="0"/>
              </a:rPr>
              <a:t>APPROFONDIMENTO</a:t>
            </a:r>
            <a:endParaRPr lang="it-IT" b="1" dirty="0">
              <a:solidFill>
                <a:srgbClr val="0070C0"/>
              </a:solidFill>
              <a:effectLst>
                <a:outerShdw blurRad="38100" dist="38100" dir="2700000" algn="tl">
                  <a:srgbClr val="000000">
                    <a:alpha val="43137"/>
                  </a:srgbClr>
                </a:outerShdw>
              </a:effectLst>
              <a:latin typeface="Britannic Bold" panose="020B0903060703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14243" cy="6938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3275856" y="1556792"/>
            <a:ext cx="2862064" cy="1015663"/>
          </a:xfrm>
          <a:prstGeom prst="rect">
            <a:avLst/>
          </a:prstGeom>
        </p:spPr>
        <p:txBody>
          <a:bodyPr wrap="square">
            <a:spAutoFit/>
          </a:bodyPr>
          <a:lstStyle/>
          <a:p>
            <a:pPr lvl="0" algn="ctr"/>
            <a:r>
              <a:rPr lang="it-IT" sz="2000" b="1" dirty="0">
                <a:solidFill>
                  <a:srgbClr val="0070C0"/>
                </a:solidFill>
                <a:effectLst>
                  <a:outerShdw blurRad="38100" dist="38100" dir="2700000" algn="tl">
                    <a:srgbClr val="000000">
                      <a:alpha val="43137"/>
                    </a:srgbClr>
                  </a:outerShdw>
                </a:effectLst>
              </a:rPr>
              <a:t>Il candidato sviluppi </a:t>
            </a:r>
            <a:r>
              <a:rPr lang="it-IT" sz="2000" b="1" u="sng" dirty="0">
                <a:solidFill>
                  <a:srgbClr val="0070C0"/>
                </a:solidFill>
                <a:effectLst>
                  <a:outerShdw blurRad="38100" dist="38100" dir="2700000" algn="tl">
                    <a:srgbClr val="000000">
                      <a:alpha val="43137"/>
                    </a:srgbClr>
                  </a:outerShdw>
                </a:effectLst>
              </a:rPr>
              <a:t>due</a:t>
            </a:r>
            <a:r>
              <a:rPr lang="it-IT" sz="2000" b="1" dirty="0">
                <a:solidFill>
                  <a:srgbClr val="0070C0"/>
                </a:solidFill>
                <a:effectLst>
                  <a:outerShdw blurRad="38100" dist="38100" dir="2700000" algn="tl">
                    <a:srgbClr val="000000">
                      <a:alpha val="43137"/>
                    </a:srgbClr>
                  </a:outerShdw>
                </a:effectLst>
              </a:rPr>
              <a:t> tra i seguenti quesiti: </a:t>
            </a:r>
          </a:p>
        </p:txBody>
      </p:sp>
    </p:spTree>
    <p:extLst>
      <p:ext uri="{BB962C8B-B14F-4D97-AF65-F5344CB8AC3E}">
        <p14:creationId xmlns:p14="http://schemas.microsoft.com/office/powerpoint/2010/main" val="1695030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117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6" name="Rettangolo 5"/>
          <p:cNvSpPr/>
          <p:nvPr/>
        </p:nvSpPr>
        <p:spPr>
          <a:xfrm>
            <a:off x="5325764" y="239357"/>
            <a:ext cx="403426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endParaRPr lang="it-IT" sz="4800" b="1" cap="none" spc="50" dirty="0">
              <a:ln w="11430"/>
              <a:solidFill>
                <a:srgbClr val="00B050"/>
              </a:solidFill>
              <a:effectLst>
                <a:outerShdw blurRad="76200" dist="50800" dir="5400000" algn="tl" rotWithShape="0">
                  <a:srgbClr val="000000">
                    <a:alpha val="65000"/>
                  </a:srgbClr>
                </a:outerShdw>
              </a:effectLst>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611560" cy="6908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325764" y="1"/>
            <a:ext cx="3528392" cy="584775"/>
          </a:xfrm>
          <a:prstGeom prst="rect">
            <a:avLst/>
          </a:prstGeom>
        </p:spPr>
        <p:txBody>
          <a:bodyPr wrap="square">
            <a:spAutoFit/>
          </a:bodyPr>
          <a:lstStyle/>
          <a:p>
            <a:pPr lvl="0" algn="ctr"/>
            <a:r>
              <a:rPr lang="it-IT" sz="3200" b="1" spc="50" dirty="0">
                <a:ln w="11430"/>
                <a:solidFill>
                  <a:srgbClr val="00B050"/>
                </a:solidFill>
                <a:effectLst>
                  <a:outerShdw blurRad="76200" dist="50800" dir="5400000" algn="tl" rotWithShape="0">
                    <a:srgbClr val="000000">
                      <a:alpha val="65000"/>
                    </a:srgbClr>
                  </a:outerShdw>
                </a:effectLst>
              </a:rPr>
              <a:t>La trattazione</a:t>
            </a:r>
          </a:p>
        </p:txBody>
      </p:sp>
      <p:graphicFrame>
        <p:nvGraphicFramePr>
          <p:cNvPr id="7" name="Grafico 6"/>
          <p:cNvGraphicFramePr/>
          <p:nvPr>
            <p:extLst>
              <p:ext uri="{D42A27DB-BD31-4B8C-83A1-F6EECF244321}">
                <p14:modId xmlns:p14="http://schemas.microsoft.com/office/powerpoint/2010/main" val="3950026194"/>
              </p:ext>
            </p:extLst>
          </p:nvPr>
        </p:nvGraphicFramePr>
        <p:xfrm>
          <a:off x="17000" y="1043727"/>
          <a:ext cx="6303959" cy="5544616"/>
        </p:xfrm>
        <a:graphic>
          <a:graphicData uri="http://schemas.openxmlformats.org/drawingml/2006/chart">
            <c:chart xmlns:c="http://schemas.openxmlformats.org/drawingml/2006/chart" xmlns:r="http://schemas.openxmlformats.org/officeDocument/2006/relationships" r:id="rId3"/>
          </a:graphicData>
        </a:graphic>
      </p:graphicFrame>
      <p:sp>
        <p:nvSpPr>
          <p:cNvPr id="8" name="CasellaDiTesto 7"/>
          <p:cNvSpPr txBox="1"/>
          <p:nvPr/>
        </p:nvSpPr>
        <p:spPr>
          <a:xfrm>
            <a:off x="5796136" y="1268760"/>
            <a:ext cx="3240360" cy="5570756"/>
          </a:xfrm>
          <a:prstGeom prst="rect">
            <a:avLst/>
          </a:prstGeom>
          <a:noFill/>
        </p:spPr>
        <p:txBody>
          <a:bodyPr wrap="square" rtlCol="0">
            <a:spAutoFit/>
          </a:bodyPr>
          <a:lstStyle/>
          <a:p>
            <a:pPr marL="342900" indent="-342900" algn="r">
              <a:buFont typeface="Wingdings" panose="05000000000000000000" pitchFamily="2" charset="2"/>
              <a:buChar char="ü"/>
            </a:pPr>
            <a:r>
              <a:rPr lang="it-IT" sz="2000" dirty="0" smtClean="0"/>
              <a:t>Il </a:t>
            </a:r>
            <a:r>
              <a:rPr lang="it-IT" sz="2800" b="1" dirty="0" smtClean="0">
                <a:solidFill>
                  <a:srgbClr val="00B050"/>
                </a:solidFill>
                <a:effectLst>
                  <a:outerShdw blurRad="38100" dist="38100" dir="2700000" algn="tl">
                    <a:srgbClr val="000000">
                      <a:alpha val="43137"/>
                    </a:srgbClr>
                  </a:outerShdw>
                </a:effectLst>
              </a:rPr>
              <a:t>97%</a:t>
            </a:r>
            <a:r>
              <a:rPr lang="it-IT" sz="2000" dirty="0" smtClean="0"/>
              <a:t> dei </a:t>
            </a:r>
            <a:r>
              <a:rPr lang="it-IT" sz="2000" dirty="0"/>
              <a:t>Les coinvolti nella rilevazione ritiene che il tema proposto nella II prova scritta  è risultato </a:t>
            </a:r>
            <a:r>
              <a:rPr lang="it-IT" sz="2000" b="1" dirty="0">
                <a:effectLst>
                  <a:outerShdw blurRad="38100" dist="38100" dir="2700000" algn="tl">
                    <a:srgbClr val="000000">
                      <a:alpha val="43137"/>
                    </a:srgbClr>
                  </a:outerShdw>
                </a:effectLst>
              </a:rPr>
              <a:t>conforme  alle indicazioni nazionali</a:t>
            </a:r>
            <a:r>
              <a:rPr lang="it-IT" sz="2000" dirty="0"/>
              <a:t>; </a:t>
            </a:r>
            <a:r>
              <a:rPr lang="it-IT" sz="2000" dirty="0" smtClean="0"/>
              <a:t>   </a:t>
            </a:r>
          </a:p>
          <a:p>
            <a:pPr algn="r"/>
            <a:endParaRPr lang="it-IT" sz="2000" dirty="0" smtClean="0"/>
          </a:p>
          <a:p>
            <a:pPr algn="r"/>
            <a:endParaRPr lang="it-IT" sz="2000" dirty="0"/>
          </a:p>
          <a:p>
            <a:pPr marL="342900" indent="-342900" algn="r">
              <a:buFont typeface="Wingdings" panose="05000000000000000000" pitchFamily="2" charset="2"/>
              <a:buChar char="ü"/>
            </a:pPr>
            <a:r>
              <a:rPr lang="it-IT" sz="2000" dirty="0" smtClean="0"/>
              <a:t>l</a:t>
            </a:r>
            <a:r>
              <a:rPr lang="it-IT" b="1" dirty="0" smtClean="0">
                <a:effectLst>
                  <a:outerShdw blurRad="38100" dist="38100" dir="2700000" algn="tl">
                    <a:srgbClr val="000000">
                      <a:alpha val="43137"/>
                    </a:srgbClr>
                  </a:outerShdw>
                </a:effectLst>
              </a:rPr>
              <a:t>’</a:t>
            </a:r>
            <a:r>
              <a:rPr lang="it-IT" sz="2800" b="1" dirty="0" smtClean="0">
                <a:solidFill>
                  <a:srgbClr val="00B050"/>
                </a:solidFill>
                <a:effectLst>
                  <a:outerShdw blurRad="38100" dist="38100" dir="2700000" algn="tl">
                    <a:srgbClr val="000000">
                      <a:alpha val="43137"/>
                    </a:srgbClr>
                  </a:outerShdw>
                </a:effectLst>
              </a:rPr>
              <a:t> 88% </a:t>
            </a:r>
            <a:r>
              <a:rPr lang="it-IT" sz="2000" dirty="0"/>
              <a:t>dei docenti hanno inoltre indicato come le richieste della traccia risultassero  </a:t>
            </a:r>
            <a:r>
              <a:rPr lang="it-IT" sz="2000" b="1" dirty="0">
                <a:effectLst>
                  <a:outerShdw blurRad="38100" dist="38100" dir="2700000" algn="tl">
                    <a:srgbClr val="000000">
                      <a:alpha val="43137"/>
                    </a:srgbClr>
                  </a:outerShdw>
                </a:effectLst>
              </a:rPr>
              <a:t>in linea con le abilità e le conoscenze degli studenti</a:t>
            </a:r>
          </a:p>
        </p:txBody>
      </p:sp>
    </p:spTree>
    <p:extLst>
      <p:ext uri="{BB962C8B-B14F-4D97-AF65-F5344CB8AC3E}">
        <p14:creationId xmlns:p14="http://schemas.microsoft.com/office/powerpoint/2010/main" val="525795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436096" y="1628800"/>
            <a:ext cx="3465286" cy="3785652"/>
          </a:xfrm>
          <a:prstGeom prst="rect">
            <a:avLst/>
          </a:prstGeom>
          <a:noFill/>
        </p:spPr>
        <p:txBody>
          <a:bodyPr wrap="square" rtlCol="0">
            <a:spAutoFit/>
          </a:bodyPr>
          <a:lstStyle/>
          <a:p>
            <a:pPr algn="r"/>
            <a:r>
              <a:rPr lang="it-IT" sz="2400" b="1" dirty="0" smtClean="0">
                <a:solidFill>
                  <a:srgbClr val="0070C0"/>
                </a:solidFill>
              </a:rPr>
              <a:t>Il </a:t>
            </a:r>
            <a:r>
              <a:rPr lang="it-IT" sz="2400" b="1" dirty="0" smtClean="0">
                <a:solidFill>
                  <a:srgbClr val="00B050"/>
                </a:solidFill>
                <a:effectLst>
                  <a:outerShdw blurRad="38100" dist="38100" dir="2700000" algn="tl">
                    <a:srgbClr val="000000">
                      <a:alpha val="43137"/>
                    </a:srgbClr>
                  </a:outerShdw>
                </a:effectLst>
              </a:rPr>
              <a:t>75%</a:t>
            </a:r>
            <a:r>
              <a:rPr lang="it-IT" sz="2400" b="1" dirty="0" smtClean="0">
                <a:solidFill>
                  <a:srgbClr val="0070C0"/>
                </a:solidFill>
              </a:rPr>
              <a:t> </a:t>
            </a:r>
            <a:r>
              <a:rPr lang="it-IT" sz="2400" b="1" dirty="0">
                <a:solidFill>
                  <a:srgbClr val="0070C0"/>
                </a:solidFill>
              </a:rPr>
              <a:t>dei docenti  ritiene che la strutturazione della prova sia stata  “nel complesso accettabile” </a:t>
            </a:r>
            <a:r>
              <a:rPr lang="it-IT" sz="2400" b="1" dirty="0" smtClean="0">
                <a:solidFill>
                  <a:srgbClr val="0070C0"/>
                </a:solidFill>
              </a:rPr>
              <a:t>(41%) </a:t>
            </a:r>
            <a:r>
              <a:rPr lang="it-IT" sz="2400" b="1" dirty="0">
                <a:solidFill>
                  <a:srgbClr val="0070C0"/>
                </a:solidFill>
              </a:rPr>
              <a:t>o “accettabile” </a:t>
            </a:r>
            <a:r>
              <a:rPr lang="it-IT" sz="2400" b="1" dirty="0" smtClean="0">
                <a:solidFill>
                  <a:srgbClr val="0070C0"/>
                </a:solidFill>
              </a:rPr>
              <a:t>(34%) </a:t>
            </a:r>
            <a:r>
              <a:rPr lang="it-IT" sz="2400" b="1" dirty="0">
                <a:solidFill>
                  <a:srgbClr val="0070C0"/>
                </a:solidFill>
              </a:rPr>
              <a:t>, mentre solo </a:t>
            </a:r>
            <a:r>
              <a:rPr lang="it-IT" sz="2400" b="1" dirty="0" smtClean="0">
                <a:solidFill>
                  <a:srgbClr val="0070C0"/>
                </a:solidFill>
              </a:rPr>
              <a:t>l’ </a:t>
            </a:r>
            <a:r>
              <a:rPr lang="it-IT" sz="2400" b="1" dirty="0">
                <a:solidFill>
                  <a:srgbClr val="00B050"/>
                </a:solidFill>
                <a:effectLst>
                  <a:outerShdw blurRad="38100" dist="38100" dir="2700000" algn="tl">
                    <a:srgbClr val="000000">
                      <a:alpha val="43137"/>
                    </a:srgbClr>
                  </a:outerShdw>
                </a:effectLst>
              </a:rPr>
              <a:t>7</a:t>
            </a:r>
            <a:r>
              <a:rPr lang="it-IT" sz="2400" b="1" dirty="0" smtClean="0">
                <a:solidFill>
                  <a:srgbClr val="00B050"/>
                </a:solidFill>
                <a:effectLst>
                  <a:outerShdw blurRad="38100" dist="38100" dir="2700000" algn="tl">
                    <a:srgbClr val="000000">
                      <a:alpha val="43137"/>
                    </a:srgbClr>
                  </a:outerShdw>
                </a:effectLst>
              </a:rPr>
              <a:t>%  </a:t>
            </a:r>
            <a:r>
              <a:rPr lang="it-IT" sz="2400" b="1" dirty="0">
                <a:solidFill>
                  <a:srgbClr val="0070C0"/>
                </a:solidFill>
              </a:rPr>
              <a:t>pensa che la formulazione della prova sia </a:t>
            </a:r>
            <a:r>
              <a:rPr lang="it-IT" sz="2400" b="1" dirty="0" smtClean="0">
                <a:solidFill>
                  <a:srgbClr val="0070C0"/>
                </a:solidFill>
              </a:rPr>
              <a:t>stata efficace.</a:t>
            </a:r>
            <a:endParaRPr lang="it-IT" sz="2400" b="1" dirty="0">
              <a:solidFill>
                <a:srgbClr val="0070C0"/>
              </a:solidFill>
            </a:endParaRPr>
          </a:p>
          <a:p>
            <a:pPr algn="r"/>
            <a:endParaRPr lang="it-IT" sz="2400" b="1" dirty="0">
              <a:solidFill>
                <a:srgbClr val="0070C0"/>
              </a:solidFill>
            </a:endParaRPr>
          </a:p>
        </p:txBody>
      </p:sp>
      <p:graphicFrame>
        <p:nvGraphicFramePr>
          <p:cNvPr id="7" name="Grafico 6"/>
          <p:cNvGraphicFramePr/>
          <p:nvPr>
            <p:extLst>
              <p:ext uri="{D42A27DB-BD31-4B8C-83A1-F6EECF244321}">
                <p14:modId xmlns:p14="http://schemas.microsoft.com/office/powerpoint/2010/main" val="370291281"/>
              </p:ext>
            </p:extLst>
          </p:nvPr>
        </p:nvGraphicFramePr>
        <p:xfrm>
          <a:off x="179512" y="1412777"/>
          <a:ext cx="4104456" cy="3960439"/>
        </p:xfrm>
        <a:graphic>
          <a:graphicData uri="http://schemas.openxmlformats.org/drawingml/2006/chart">
            <c:chart xmlns:c="http://schemas.openxmlformats.org/drawingml/2006/chart" xmlns:r="http://schemas.openxmlformats.org/officeDocument/2006/relationships" r:id="rId2"/>
          </a:graphicData>
        </a:graphic>
      </p:graphicFrame>
      <p:sp>
        <p:nvSpPr>
          <p:cNvPr id="8" name="Rettangolo 7"/>
          <p:cNvSpPr/>
          <p:nvPr/>
        </p:nvSpPr>
        <p:spPr>
          <a:xfrm>
            <a:off x="2195736" y="4517"/>
            <a:ext cx="6614453"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2400" b="1" cap="none" spc="50" dirty="0" smtClean="0">
                <a:ln w="11430"/>
                <a:solidFill>
                  <a:srgbClr val="00B050"/>
                </a:solidFill>
                <a:effectLst>
                  <a:outerShdw blurRad="76200" dist="50800" dir="5400000" algn="tl" rotWithShape="0">
                    <a:srgbClr val="000000">
                      <a:alpha val="65000"/>
                    </a:srgbClr>
                  </a:outerShdw>
                </a:effectLst>
              </a:rPr>
              <a:t>Quale valutazione sulla strutturazione </a:t>
            </a:r>
          </a:p>
          <a:p>
            <a:pPr algn="ctr"/>
            <a:r>
              <a:rPr lang="it-IT" sz="2400" b="1" cap="none" spc="50" dirty="0" smtClean="0">
                <a:ln w="11430"/>
                <a:solidFill>
                  <a:srgbClr val="00B050"/>
                </a:solidFill>
                <a:effectLst>
                  <a:outerShdw blurRad="76200" dist="50800" dir="5400000" algn="tl" rotWithShape="0">
                    <a:srgbClr val="000000">
                      <a:alpha val="65000"/>
                    </a:srgbClr>
                  </a:outerShdw>
                </a:effectLst>
              </a:rPr>
              <a:t>della prova?</a:t>
            </a:r>
            <a:endParaRPr lang="it-IT" sz="2400" b="1" cap="none" spc="50" dirty="0">
              <a:ln w="11430"/>
              <a:solidFill>
                <a:srgbClr val="00B050"/>
              </a:solidFill>
              <a:effectLst>
                <a:outerShdw blurRad="76200" dist="50800" dir="5400000" algn="tl" rotWithShape="0">
                  <a:srgbClr val="000000">
                    <a:alpha val="65000"/>
                  </a:srgbClr>
                </a:outerShdw>
              </a:effectLs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16"/>
            <a:ext cx="755576" cy="9913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608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1959</Words>
  <Application>Microsoft Office PowerPoint</Application>
  <PresentationFormat>Presentazione su schermo (4:3)</PresentationFormat>
  <Paragraphs>129</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RILEVAZIONE SULLA  II PROVA SCRITTA</dc:title>
  <dc:creator>utente</dc:creator>
  <cp:lastModifiedBy>utente</cp:lastModifiedBy>
  <cp:revision>61</cp:revision>
  <dcterms:created xsi:type="dcterms:W3CDTF">2015-10-09T19:39:42Z</dcterms:created>
  <dcterms:modified xsi:type="dcterms:W3CDTF">2015-10-21T20:00:55Z</dcterms:modified>
</cp:coreProperties>
</file>