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6" r:id="rId4"/>
    <p:sldId id="273" r:id="rId5"/>
    <p:sldId id="274" r:id="rId6"/>
    <p:sldId id="275" r:id="rId7"/>
    <p:sldId id="276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8A0"/>
    <a:srgbClr val="DC5A20"/>
    <a:srgbClr val="4071AA"/>
    <a:srgbClr val="C70057"/>
    <a:srgbClr val="2C8277"/>
    <a:srgbClr val="008E39"/>
    <a:srgbClr val="C7006A"/>
    <a:srgbClr val="6D99C4"/>
    <a:srgbClr val="004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1" autoAdjust="0"/>
    <p:restoredTop sz="94579" autoAdjust="0"/>
  </p:normalViewPr>
  <p:slideViewPr>
    <p:cSldViewPr snapToGrid="0" snapToObjects="1">
      <p:cViewPr>
        <p:scale>
          <a:sx n="110" d="100"/>
          <a:sy n="110" d="100"/>
        </p:scale>
        <p:origin x="730" y="1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89335-8B99-6C4E-A92F-343764B25238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E1B45-C2A2-384B-A483-A9D018622D6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7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80B6B-30BE-B94E-9841-1CDCBB36D80B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9A90C-6492-6345-8CA0-CC9993E76C1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8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6F7D-B84C-244D-86CC-D425F23A42BF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B27C-1D52-BD45-9835-563EFC2835AC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2656-7254-F64F-9AE5-4A7B4BF8E68C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D1A9-FA50-9E40-8E58-5311976A8D46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117D-FA11-FD4A-B130-964A6B6BCB52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1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5A05-5A22-F14F-BB1D-DA089BB827B4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111-9DB2-7C43-9064-806F98ABBD47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4974-0879-3749-BCC0-85D01E65C95C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2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2F21-7DB9-3C40-A13F-5E6A446AE92C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8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A2A1-FA1E-714C-A407-8BBB41B1E5D9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1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3A49-507E-B243-B084-B4219A5AEC09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6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9039-8378-3F48-B237-3B54BCCBE248}" type="datetime1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LUISS Guido Carli - Ufficio studi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2A95-E3A5-064B-8607-83F5D778E9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933" y="237067"/>
            <a:ext cx="8636000" cy="5994399"/>
          </a:xfrm>
          <a:prstGeom prst="rect">
            <a:avLst/>
          </a:prstGeom>
          <a:gradFill flip="none" rotWithShape="1">
            <a:gsLst>
              <a:gs pos="0">
                <a:srgbClr val="00478A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4605" y="3239499"/>
            <a:ext cx="7061199" cy="804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endParaRPr lang="it-IT" sz="2800" b="1" dirty="0" smtClean="0">
              <a:solidFill>
                <a:srgbClr val="FFFFFF"/>
              </a:solidFill>
              <a:latin typeface=""/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it-IT" sz="2800" b="1" dirty="0" smtClean="0">
                <a:solidFill>
                  <a:srgbClr val="FFFFFF"/>
                </a:solidFill>
                <a:latin typeface=""/>
              </a:rPr>
              <a:t>1 Dicembre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854603" y="2318141"/>
            <a:ext cx="7290330" cy="388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5000"/>
              </a:lnSpc>
              <a:spcBef>
                <a:spcPct val="50000"/>
              </a:spcBef>
            </a:pPr>
            <a:r>
              <a:rPr lang="it-IT" sz="3200" b="1" dirty="0" smtClean="0">
                <a:solidFill>
                  <a:schemeClr val="bg1"/>
                </a:solidFill>
                <a:latin typeface=""/>
              </a:rPr>
              <a:t>Alternanza Scuola Lavoro nei Licei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>
                <a:latin typeface="Helvetica"/>
                <a:cs typeface="Helvetica"/>
              </a:rPr>
              <a:pPr/>
              <a:t>1</a:t>
            </a:fld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pic>
        <p:nvPicPr>
          <p:cNvPr id="11" name="Picture 10" descr="LUISSBi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16" y="237067"/>
            <a:ext cx="19812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35834" y="2187056"/>
            <a:ext cx="4339087" cy="998411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342901" y="1122292"/>
            <a:ext cx="83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000" dirty="0" smtClean="0">
                <a:latin typeface=""/>
              </a:rPr>
              <a:t>La LUISS offre agli studenti liceali l’opportunità di una </a:t>
            </a:r>
            <a:r>
              <a:rPr lang="it-IT" sz="2000" b="1" dirty="0" smtClean="0">
                <a:latin typeface=""/>
              </a:rPr>
              <a:t>settimana di alternanza scuola - lavoro</a:t>
            </a:r>
            <a:r>
              <a:rPr lang="it-IT" sz="2000" dirty="0" smtClean="0">
                <a:latin typeface=""/>
              </a:rPr>
              <a:t> con i propri dipendenti e collaboratori.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/>
              <a:pPr/>
              <a:t>2</a:t>
            </a:fld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1272" y="6390218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UISS so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1" y="172844"/>
            <a:ext cx="1955800" cy="635000"/>
          </a:xfrm>
          <a:prstGeom prst="rect">
            <a:avLst/>
          </a:prstGeom>
        </p:spPr>
      </p:pic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1992704" y="2187057"/>
            <a:ext cx="47186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000" dirty="0" smtClean="0">
                <a:latin typeface=""/>
              </a:rPr>
              <a:t>Lo studente in LUISS sarà seguito e supervisionato da </a:t>
            </a:r>
            <a:r>
              <a:rPr lang="it-IT" sz="2000" b="1" dirty="0" smtClean="0">
                <a:latin typeface=""/>
              </a:rPr>
              <a:t>due figure</a:t>
            </a:r>
            <a:r>
              <a:rPr lang="it-IT" sz="2000" dirty="0" smtClean="0">
                <a:latin typeface=""/>
              </a:rPr>
              <a:t>, oltre al referente scolastico.</a:t>
            </a:r>
          </a:p>
        </p:txBody>
      </p:sp>
      <p:sp>
        <p:nvSpPr>
          <p:cNvPr id="12" name="Rectangle 6"/>
          <p:cNvSpPr/>
          <p:nvPr/>
        </p:nvSpPr>
        <p:spPr>
          <a:xfrm>
            <a:off x="560717" y="3505971"/>
            <a:ext cx="15699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000" b="1" dirty="0" smtClean="0">
                <a:latin typeface=""/>
              </a:rPr>
              <a:t>TUTOR INTERNO </a:t>
            </a:r>
            <a:r>
              <a:rPr lang="it-IT" dirty="0" smtClean="0">
                <a:latin typeface=""/>
              </a:rPr>
              <a:t>guiderà lo studente nel corso di tutta la settimana</a:t>
            </a:r>
            <a:endParaRPr lang="it-IT" b="1" dirty="0" smtClean="0">
              <a:latin typeface="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6635657" y="3483195"/>
            <a:ext cx="17463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000" b="1" dirty="0" smtClean="0">
                <a:latin typeface=""/>
              </a:rPr>
              <a:t>REFERENTE </a:t>
            </a:r>
            <a:r>
              <a:rPr lang="it-IT" dirty="0" smtClean="0">
                <a:latin typeface=""/>
              </a:rPr>
              <a:t>illustrerà le finalità da perseguire, monitorando il progetto in ogni sua fase</a:t>
            </a:r>
            <a:endParaRPr lang="it-IT" b="1" dirty="0" smtClean="0">
              <a:latin typeface="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677" y="3899140"/>
            <a:ext cx="804093" cy="146320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407" y="3381554"/>
            <a:ext cx="1518250" cy="248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454" y="3287993"/>
            <a:ext cx="1344284" cy="232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8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30"/>
          <p:cNvGrpSpPr>
            <a:grpSpLocks/>
          </p:cNvGrpSpPr>
          <p:nvPr/>
        </p:nvGrpSpPr>
        <p:grpSpPr bwMode="auto">
          <a:xfrm>
            <a:off x="481273" y="1769558"/>
            <a:ext cx="3957377" cy="3993067"/>
            <a:chOff x="376" y="701"/>
            <a:chExt cx="2490" cy="1275"/>
          </a:xfrm>
        </p:grpSpPr>
        <p:sp>
          <p:nvSpPr>
            <p:cNvPr id="26" name="Rectangle 62"/>
            <p:cNvSpPr>
              <a:spLocks noChangeArrowheads="1"/>
            </p:cNvSpPr>
            <p:nvPr/>
          </p:nvSpPr>
          <p:spPr bwMode="auto">
            <a:xfrm>
              <a:off x="376" y="701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Fund-</a:t>
              </a:r>
              <a:r>
                <a:rPr lang="it-IT" sz="1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Raising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27" name="Rectangle 63"/>
            <p:cNvSpPr>
              <a:spLocks noChangeArrowheads="1"/>
            </p:cNvSpPr>
            <p:nvPr/>
          </p:nvSpPr>
          <p:spPr bwMode="auto">
            <a:xfrm>
              <a:off x="376" y="970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Area Ricerca e Didattica</a:t>
              </a:r>
            </a:p>
          </p:txBody>
        </p:sp>
        <p:sp>
          <p:nvSpPr>
            <p:cNvPr id="30" name="Rectangle 66"/>
            <p:cNvSpPr>
              <a:spLocks noChangeArrowheads="1"/>
            </p:cNvSpPr>
            <p:nvPr/>
          </p:nvSpPr>
          <p:spPr bwMode="auto">
            <a:xfrm>
              <a:off x="376" y="1231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Studi, Statistiche e Affari Generali</a:t>
              </a:r>
            </a:p>
          </p:txBody>
        </p:sp>
        <p:sp>
          <p:nvSpPr>
            <p:cNvPr id="32" name="Rectangle 68"/>
            <p:cNvSpPr>
              <a:spLocks noChangeArrowheads="1"/>
            </p:cNvSpPr>
            <p:nvPr/>
          </p:nvSpPr>
          <p:spPr bwMode="auto">
            <a:xfrm>
              <a:off x="376" y="1493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Sviluppo Internazionale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34" name="Rectangle 70"/>
            <p:cNvSpPr>
              <a:spLocks noChangeArrowheads="1"/>
            </p:cNvSpPr>
            <p:nvPr/>
          </p:nvSpPr>
          <p:spPr bwMode="auto">
            <a:xfrm>
              <a:off x="376" y="1763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Rapporti Esterni e Gestione Eventi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4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/>
              <a:pPr/>
              <a:t>3</a:t>
            </a:fld>
            <a:endParaRPr lang="en-US" sz="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81272" y="768499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1272" y="315386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1272" y="6390218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17772" y="946433"/>
            <a:ext cx="7376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800" b="1" dirty="0">
                <a:latin typeface=""/>
              </a:rPr>
              <a:t>Uffici LUISS </a:t>
            </a:r>
            <a:r>
              <a:rPr lang="it-IT" sz="2800" b="1" dirty="0" smtClean="0">
                <a:latin typeface=""/>
              </a:rPr>
              <a:t>coinvolti</a:t>
            </a:r>
            <a:endParaRPr lang="it-IT" sz="2800" b="1" dirty="0">
              <a:latin typeface=""/>
            </a:endParaRPr>
          </a:p>
        </p:txBody>
      </p:sp>
      <p:pic>
        <p:nvPicPr>
          <p:cNvPr id="43" name="Picture 42" descr="LUISS so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370846"/>
            <a:ext cx="1092200" cy="354610"/>
          </a:xfrm>
          <a:prstGeom prst="rect">
            <a:avLst/>
          </a:prstGeom>
        </p:spPr>
      </p:pic>
      <p:sp>
        <p:nvSpPr>
          <p:cNvPr id="4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46" name="Rectangle 18"/>
          <p:cNvSpPr/>
          <p:nvPr/>
        </p:nvSpPr>
        <p:spPr>
          <a:xfrm>
            <a:off x="505085" y="408946"/>
            <a:ext cx="6423406" cy="184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5000"/>
              </a:lnSpc>
              <a:spcBef>
                <a:spcPct val="50000"/>
              </a:spcBef>
            </a:pPr>
            <a:r>
              <a:rPr lang="it-IT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</a:rPr>
              <a:t>Alternanza Scuola Lavoro nei Licei</a:t>
            </a:r>
          </a:p>
        </p:txBody>
      </p:sp>
      <p:grpSp>
        <p:nvGrpSpPr>
          <p:cNvPr id="64" name="Group 130"/>
          <p:cNvGrpSpPr>
            <a:grpSpLocks/>
          </p:cNvGrpSpPr>
          <p:nvPr/>
        </p:nvGrpSpPr>
        <p:grpSpPr bwMode="auto">
          <a:xfrm>
            <a:off x="4591050" y="1769558"/>
            <a:ext cx="3957377" cy="3993067"/>
            <a:chOff x="376" y="701"/>
            <a:chExt cx="2490" cy="1275"/>
          </a:xfrm>
        </p:grpSpPr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376" y="701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</a:t>
              </a:r>
              <a:r>
                <a:rPr lang="it-IT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Orientamento e Brand </a:t>
              </a:r>
              <a:r>
                <a:rPr lang="it-IT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Awareness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76" y="970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Career Services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76" y="1231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School of </a:t>
              </a:r>
              <a:r>
                <a:rPr lang="it-IT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Government</a:t>
              </a:r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 e</a:t>
              </a:r>
            </a:p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School of </a:t>
              </a:r>
              <a:r>
                <a:rPr lang="it-IT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European</a:t>
              </a:r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 </a:t>
              </a:r>
              <a:r>
                <a:rPr lang="it-IT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Political</a:t>
              </a:r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 Economy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376" y="1493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Ufficio Stampa e Pubblicità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376" y="1763"/>
              <a:ext cx="2490" cy="213"/>
            </a:xfrm>
            <a:prstGeom prst="rect">
              <a:avLst/>
            </a:prstGeom>
            <a:solidFill>
              <a:srgbClr val="B2B2B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elvetica"/>
                  <a:cs typeface="Helvetica"/>
                </a:rPr>
                <a:t>LUISS TV</a:t>
              </a:r>
              <a:endParaRPr lang="it-IT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79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/>
              <a:pPr/>
              <a:t>4</a:t>
            </a:fld>
            <a:endParaRPr lang="en-US" sz="800" dirty="0"/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481272" y="2001837"/>
            <a:ext cx="81039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000" dirty="0"/>
              <a:t>L’obiettivo del percorso </a:t>
            </a:r>
            <a:r>
              <a:rPr lang="it-IT" sz="2000" dirty="0" smtClean="0"/>
              <a:t>è </a:t>
            </a:r>
            <a:r>
              <a:rPr lang="it-IT" sz="2000" dirty="0"/>
              <a:t>quello di far conoscere più da vicino </a:t>
            </a:r>
            <a:r>
              <a:rPr lang="it-IT" sz="2000" dirty="0" smtClean="0"/>
              <a:t>il</a:t>
            </a:r>
          </a:p>
          <a:p>
            <a:r>
              <a:rPr lang="it-IT" sz="2000" b="1" dirty="0" smtClean="0"/>
              <a:t>mondo </a:t>
            </a:r>
            <a:r>
              <a:rPr lang="it-IT" sz="2000" b="1" dirty="0"/>
              <a:t>dei media </a:t>
            </a:r>
            <a:r>
              <a:rPr lang="it-IT" sz="2000" dirty="0"/>
              <a:t>attraverso una settimana di </a:t>
            </a:r>
            <a:r>
              <a:rPr lang="it-IT" sz="2000" dirty="0" smtClean="0"/>
              <a:t>esperienza diretta.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7772" y="946433"/>
            <a:ext cx="7376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800" b="1" dirty="0" smtClean="0">
                <a:latin typeface=""/>
              </a:rPr>
              <a:t>Percorso nell’ambito dell’Ufficio Stampa e Pubblicità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1272" y="6390218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1272" y="768499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1272" y="315386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UISS so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370846"/>
            <a:ext cx="1092200" cy="354610"/>
          </a:xfrm>
          <a:prstGeom prst="rect">
            <a:avLst/>
          </a:prstGeom>
        </p:spPr>
      </p:pic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3" name="Rectangle 18"/>
          <p:cNvSpPr/>
          <p:nvPr/>
        </p:nvSpPr>
        <p:spPr>
          <a:xfrm>
            <a:off x="505085" y="408946"/>
            <a:ext cx="6423406" cy="184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5000"/>
              </a:lnSpc>
              <a:spcBef>
                <a:spcPct val="50000"/>
              </a:spcBef>
            </a:pPr>
            <a:r>
              <a:rPr lang="it-IT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</a:rPr>
              <a:t>Alternanza Scuola Lavoro nei Licei</a:t>
            </a:r>
          </a:p>
        </p:txBody>
      </p:sp>
      <p:pic>
        <p:nvPicPr>
          <p:cNvPr id="16" name="Picture 2" descr="C:\Users\ssuetti\AppData\Local\Microsoft\Windows\Temporary Internet Files\Content.IE5\CRKL2AAM\MP90044217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77" y="3709358"/>
            <a:ext cx="3165895" cy="256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2567025" y="2878361"/>
            <a:ext cx="361525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Utilizzo di software specifici (</a:t>
            </a:r>
            <a:r>
              <a:rPr lang="it-IT" dirty="0" err="1"/>
              <a:t>AdobePro</a:t>
            </a:r>
            <a:r>
              <a:rPr lang="it-IT" dirty="0"/>
              <a:t>)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687361" y="3478156"/>
            <a:ext cx="31029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Pubblicazione online della rassegna stampa</a:t>
            </a: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17772" y="5071482"/>
            <a:ext cx="237901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Produzione della rassegna stampa quotidiana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417772" y="3293859"/>
            <a:ext cx="198111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Lettura e selezione di articoli</a:t>
            </a:r>
          </a:p>
          <a:p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512292" y="4997841"/>
            <a:ext cx="337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Gestione dell’archivio digitale sulle uscite stampa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9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/>
              <a:pPr/>
              <a:t>5</a:t>
            </a:fld>
            <a:endParaRPr lang="en-US" sz="800" dirty="0"/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412263" y="2001837"/>
            <a:ext cx="86023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000" dirty="0"/>
              <a:t>L’obiettivo del percorso è quello di consentire </a:t>
            </a:r>
            <a:r>
              <a:rPr lang="it-IT" sz="2000" dirty="0" smtClean="0"/>
              <a:t>allo studente/essa di</a:t>
            </a:r>
          </a:p>
          <a:p>
            <a:r>
              <a:rPr lang="it-IT" sz="2000" dirty="0" smtClean="0"/>
              <a:t>acquisire </a:t>
            </a:r>
            <a:r>
              <a:rPr lang="it-IT" sz="2000" b="1" dirty="0" smtClean="0"/>
              <a:t>competenze nella gestione documentale</a:t>
            </a:r>
            <a:r>
              <a:rPr lang="it-IT" sz="2000" dirty="0" smtClean="0"/>
              <a:t> </a:t>
            </a:r>
            <a:r>
              <a:rPr lang="it-IT" sz="2000" b="1" dirty="0" smtClean="0"/>
              <a:t>finalizzate alla</a:t>
            </a:r>
          </a:p>
          <a:p>
            <a:r>
              <a:rPr lang="it-IT" sz="2000" b="1" dirty="0" smtClean="0"/>
              <a:t>redazione di un progetto di riorganizzazione del materiale elettronico</a:t>
            </a:r>
          </a:p>
          <a:p>
            <a:r>
              <a:rPr lang="it-IT" sz="2000" b="1" dirty="0" smtClean="0"/>
              <a:t>e cartaceo</a:t>
            </a:r>
            <a:r>
              <a:rPr lang="it-IT" sz="2000" dirty="0" smtClean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7772" y="946433"/>
            <a:ext cx="7376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800" b="1" dirty="0" smtClean="0">
                <a:latin typeface=""/>
              </a:rPr>
              <a:t>Percorso nell’ambito dell’Ufficio Orientamento e Brand </a:t>
            </a:r>
            <a:r>
              <a:rPr lang="it-IT" sz="2800" b="1" dirty="0" err="1" smtClean="0">
                <a:latin typeface=""/>
              </a:rPr>
              <a:t>Awareness</a:t>
            </a:r>
            <a:endParaRPr lang="it-IT" sz="2800" b="1" dirty="0" smtClean="0">
              <a:latin typeface="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81272" y="6390218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1272" y="768499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1272" y="315386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UISS so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370846"/>
            <a:ext cx="1092200" cy="354610"/>
          </a:xfrm>
          <a:prstGeom prst="rect">
            <a:avLst/>
          </a:prstGeom>
        </p:spPr>
      </p:pic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3" name="Rectangle 18"/>
          <p:cNvSpPr/>
          <p:nvPr/>
        </p:nvSpPr>
        <p:spPr>
          <a:xfrm>
            <a:off x="505085" y="408946"/>
            <a:ext cx="6423406" cy="184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5000"/>
              </a:lnSpc>
              <a:spcBef>
                <a:spcPct val="50000"/>
              </a:spcBef>
            </a:pPr>
            <a:r>
              <a:rPr lang="it-IT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</a:rPr>
              <a:t>Alternanza Scuola Lavoro nei Licei</a:t>
            </a:r>
          </a:p>
        </p:txBody>
      </p:sp>
      <p:pic>
        <p:nvPicPr>
          <p:cNvPr id="16" name="Picture 2" descr="C:\Users\ssuetti\AppData\Local\Microsoft\Windows\Temporary Internet Files\Content.IE5\CRKL2AAM\MP90044217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447" y="3709358"/>
            <a:ext cx="3165895" cy="256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6041027" y="4171636"/>
            <a:ext cx="278547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Redazione di un progetto di archiviazione di </a:t>
            </a:r>
            <a:r>
              <a:rPr lang="it-IT" dirty="0" err="1" smtClean="0"/>
              <a:t>files</a:t>
            </a:r>
            <a:r>
              <a:rPr lang="it-IT" dirty="0" smtClean="0"/>
              <a:t> e di documenti cartacei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2087647" y="3326391"/>
            <a:ext cx="266372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Case </a:t>
            </a:r>
            <a:r>
              <a:rPr lang="it-IT" sz="2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study</a:t>
            </a:r>
            <a:endParaRPr lang="it-IT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48482" y="3607414"/>
            <a:ext cx="2496127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36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algn="l"/>
            <a:r>
              <a:rPr lang="it-IT" sz="2400" dirty="0"/>
              <a:t>Ideazione, progettazione, gestione e realizzazione di una </a:t>
            </a:r>
            <a:r>
              <a:rPr lang="it-IT" sz="2400" dirty="0" smtClean="0"/>
              <a:t>riorganizzazione documentale</a:t>
            </a:r>
            <a:endParaRPr lang="it-IT" sz="2400" dirty="0"/>
          </a:p>
          <a:p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647862" y="3355828"/>
            <a:ext cx="44357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Analisi di fenomeni complessi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4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/>
              <a:pPr/>
              <a:t>6</a:t>
            </a:fld>
            <a:endParaRPr lang="en-US" sz="800" dirty="0"/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481272" y="2001837"/>
            <a:ext cx="81039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000" dirty="0" smtClean="0"/>
              <a:t>L’obiettivo del percorso è quello di consentire l’approccio ad </a:t>
            </a:r>
            <a:r>
              <a:rPr lang="it-IT" sz="2000" b="1" dirty="0" smtClean="0"/>
              <a:t>altre</a:t>
            </a:r>
          </a:p>
          <a:p>
            <a:r>
              <a:rPr lang="it-IT" sz="2000" b="1" dirty="0"/>
              <a:t>l</a:t>
            </a:r>
            <a:r>
              <a:rPr lang="it-IT" sz="2000" b="1" dirty="0" smtClean="0"/>
              <a:t>ingue </a:t>
            </a:r>
            <a:r>
              <a:rPr lang="it-IT" sz="2000" dirty="0" smtClean="0"/>
              <a:t>prediligendo uno </a:t>
            </a:r>
            <a:r>
              <a:rPr lang="it-IT" sz="2000" b="1" dirty="0" smtClean="0"/>
              <a:t>scambio culturale e creativo.</a:t>
            </a:r>
            <a:endParaRPr lang="it-IT" sz="1100" b="1" dirty="0" smtClean="0">
              <a:solidFill>
                <a:schemeClr val="tx1">
                  <a:lumMod val="95000"/>
                  <a:lumOff val="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7772" y="946433"/>
            <a:ext cx="7376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800" b="1" dirty="0" smtClean="0">
                <a:latin typeface=""/>
              </a:rPr>
              <a:t>Percorso nell’ambito dell’Area Ricerca e Didattica (Language </a:t>
            </a:r>
            <a:r>
              <a:rPr lang="it-IT" sz="2800" b="1" dirty="0" err="1">
                <a:latin typeface=""/>
              </a:rPr>
              <a:t>C</a:t>
            </a:r>
            <a:r>
              <a:rPr lang="it-IT" sz="2800" b="1" dirty="0" err="1" smtClean="0">
                <a:latin typeface=""/>
              </a:rPr>
              <a:t>afè</a:t>
            </a:r>
            <a:r>
              <a:rPr lang="it-IT" sz="2800" b="1" dirty="0" smtClean="0">
                <a:latin typeface=""/>
              </a:rPr>
              <a:t>)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1272" y="6390218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1272" y="768499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1272" y="315386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UISS so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370846"/>
            <a:ext cx="1092200" cy="354610"/>
          </a:xfrm>
          <a:prstGeom prst="rect">
            <a:avLst/>
          </a:prstGeom>
        </p:spPr>
      </p:pic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3" name="Rectangle 18"/>
          <p:cNvSpPr/>
          <p:nvPr/>
        </p:nvSpPr>
        <p:spPr>
          <a:xfrm>
            <a:off x="505085" y="408946"/>
            <a:ext cx="6423406" cy="184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5000"/>
              </a:lnSpc>
              <a:spcBef>
                <a:spcPct val="50000"/>
              </a:spcBef>
            </a:pPr>
            <a:r>
              <a:rPr lang="it-IT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</a:rPr>
              <a:t>Alternanza Scuola Lavoro nei Licei</a:t>
            </a:r>
          </a:p>
        </p:txBody>
      </p:sp>
      <p:pic>
        <p:nvPicPr>
          <p:cNvPr id="16" name="Picture 2" descr="C:\Users\ssuetti\AppData\Local\Microsoft\Windows\Temporary Internet Files\Content.IE5\CRKL2AAM\MP90044217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706" y="3907765"/>
            <a:ext cx="3070739" cy="224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/>
          <p:cNvSpPr txBox="1"/>
          <p:nvPr/>
        </p:nvSpPr>
        <p:spPr>
          <a:xfrm>
            <a:off x="685178" y="3468675"/>
            <a:ext cx="22791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Lettura quotidiani internazionali</a:t>
            </a:r>
          </a:p>
          <a:p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863254" y="2787362"/>
            <a:ext cx="3110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Conversazione con studenti che parlano altre lingue</a:t>
            </a:r>
          </a:p>
          <a:p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874607" y="3561274"/>
            <a:ext cx="28161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Progettazione eventi culturali in lingua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78970" y="4965597"/>
            <a:ext cx="22791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Rassegna stampa settimanale</a:t>
            </a:r>
          </a:p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871176" y="4894985"/>
            <a:ext cx="352471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Realizzazione foto racconto con uso di differenti tecnologie</a:t>
            </a:r>
          </a:p>
        </p:txBody>
      </p:sp>
    </p:spTree>
    <p:extLst>
      <p:ext uri="{BB962C8B-B14F-4D97-AF65-F5344CB8AC3E}">
        <p14:creationId xmlns:p14="http://schemas.microsoft.com/office/powerpoint/2010/main" val="330790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077C2A95-E3A5-064B-8607-83F5D778E9D3}" type="slidenum">
              <a:rPr lang="en-US" sz="800" smtClean="0"/>
              <a:pPr/>
              <a:t>7</a:t>
            </a:fld>
            <a:endParaRPr lang="en-US" sz="800" dirty="0"/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310551" y="2001837"/>
            <a:ext cx="86436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400" dirty="0"/>
              <a:t>L’obiettivo del percorso è quello di trasferire </a:t>
            </a:r>
            <a:r>
              <a:rPr lang="it-IT" sz="2400" dirty="0" smtClean="0"/>
              <a:t>agli studenti</a:t>
            </a:r>
          </a:p>
          <a:p>
            <a:r>
              <a:rPr lang="it-IT" sz="2400" dirty="0" smtClean="0"/>
              <a:t>la </a:t>
            </a:r>
            <a:r>
              <a:rPr lang="it-IT" sz="2400" dirty="0"/>
              <a:t>base delle </a:t>
            </a:r>
            <a:r>
              <a:rPr lang="it-IT" sz="2400" b="1" dirty="0"/>
              <a:t>principali tecniche di </a:t>
            </a:r>
            <a:r>
              <a:rPr lang="it-IT" sz="2400" b="1" dirty="0" smtClean="0"/>
              <a:t>progettazione</a:t>
            </a:r>
            <a:r>
              <a:rPr lang="it-IT" sz="2400" dirty="0" smtClean="0"/>
              <a:t>, </a:t>
            </a:r>
            <a:r>
              <a:rPr lang="it-IT" sz="2400" b="1" dirty="0" smtClean="0"/>
              <a:t>gestione</a:t>
            </a:r>
            <a:endParaRPr lang="it-IT" sz="2400" b="1" dirty="0"/>
          </a:p>
          <a:p>
            <a:r>
              <a:rPr lang="it-IT" sz="2400" b="1" dirty="0" smtClean="0"/>
              <a:t>ed </a:t>
            </a:r>
            <a:r>
              <a:rPr lang="it-IT" sz="2400" b="1" dirty="0"/>
              <a:t>analisi dei dati</a:t>
            </a:r>
            <a:r>
              <a:rPr lang="it-IT" sz="2400" dirty="0"/>
              <a:t> derivanti da una </a:t>
            </a:r>
            <a:r>
              <a:rPr lang="it-IT" sz="2400" dirty="0" smtClean="0"/>
              <a:t>indagine statistica. </a:t>
            </a:r>
            <a:endParaRPr lang="it-IT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7772" y="946433"/>
            <a:ext cx="7376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it-IT" sz="2800" b="1" dirty="0" smtClean="0">
                <a:latin typeface=""/>
              </a:rPr>
              <a:t>Percorso nell’ambito dell’Ufficio Studi, Statistiche e Affari Generali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1272" y="6390218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1272" y="768499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1272" y="315386"/>
            <a:ext cx="8339821" cy="1588"/>
          </a:xfrm>
          <a:prstGeom prst="line">
            <a:avLst/>
          </a:prstGeom>
          <a:ln w="6350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UISS so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370846"/>
            <a:ext cx="1092200" cy="354610"/>
          </a:xfrm>
          <a:prstGeom prst="rect">
            <a:avLst/>
          </a:prstGeom>
        </p:spPr>
      </p:pic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67451" y="6356350"/>
            <a:ext cx="2114550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Helvetica"/>
                <a:cs typeface="Helvetica"/>
              </a:rPr>
              <a:t>LUISS Guido Carli - Ufficio Orientamento</a:t>
            </a:r>
            <a:endParaRPr lang="en-US" sz="800" dirty="0">
              <a:latin typeface="Helvetica"/>
              <a:cs typeface="Helvetica"/>
            </a:endParaRPr>
          </a:p>
        </p:txBody>
      </p:sp>
      <p:sp>
        <p:nvSpPr>
          <p:cNvPr id="13" name="Rectangle 18"/>
          <p:cNvSpPr/>
          <p:nvPr/>
        </p:nvSpPr>
        <p:spPr>
          <a:xfrm>
            <a:off x="505085" y="408946"/>
            <a:ext cx="6423406" cy="184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5000"/>
              </a:lnSpc>
              <a:spcBef>
                <a:spcPct val="50000"/>
              </a:spcBef>
            </a:pPr>
            <a:r>
              <a:rPr lang="it-IT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</a:rPr>
              <a:t>Alternanza Scuola Lavoro nei Licei</a:t>
            </a:r>
          </a:p>
        </p:txBody>
      </p:sp>
      <p:pic>
        <p:nvPicPr>
          <p:cNvPr id="16" name="Picture 2" descr="C:\Users\ssuetti\AppData\Local\Microsoft\Windows\Temporary Internet Files\Content.IE5\CRKL2AAM\MP90044217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69" y="3849125"/>
            <a:ext cx="3070739" cy="246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asellaDiTesto 22"/>
          <p:cNvSpPr txBox="1"/>
          <p:nvPr/>
        </p:nvSpPr>
        <p:spPr>
          <a:xfrm>
            <a:off x="310551" y="3917962"/>
            <a:ext cx="249612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36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algn="l"/>
            <a:r>
              <a:rPr lang="it-IT" sz="2400" dirty="0"/>
              <a:t>Ideazione, progettazione, gestione e realizzazione di una indagine statistica</a:t>
            </a:r>
          </a:p>
          <a:p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4925492" y="3269403"/>
            <a:ext cx="28803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3600" b="1" i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500280" y="3346442"/>
            <a:ext cx="3730818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24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sz="2800" dirty="0"/>
              <a:t>Disegno della ricerca</a:t>
            </a:r>
          </a:p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925492" y="5543994"/>
            <a:ext cx="34791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28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dirty="0"/>
              <a:t>Analisi dei risultati</a:t>
            </a:r>
          </a:p>
          <a:p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236239" y="4279053"/>
            <a:ext cx="3347049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2800" b="1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sz="2400" dirty="0"/>
              <a:t>Utilizzo delle principali tecniche di rilevazione</a:t>
            </a: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742607" y="3360895"/>
            <a:ext cx="26637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Case </a:t>
            </a:r>
            <a:r>
              <a:rPr lang="it-IT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study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1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431</Words>
  <Application>Microsoft Office PowerPoint</Application>
  <PresentationFormat>Presentazione su schermo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Ganino</dc:creator>
  <cp:lastModifiedBy>Ad</cp:lastModifiedBy>
  <cp:revision>106</cp:revision>
  <cp:lastPrinted>2015-11-30T09:03:02Z</cp:lastPrinted>
  <dcterms:created xsi:type="dcterms:W3CDTF">2013-07-01T17:53:14Z</dcterms:created>
  <dcterms:modified xsi:type="dcterms:W3CDTF">2015-12-22T11:26:01Z</dcterms:modified>
</cp:coreProperties>
</file>